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257" r:id="rId3"/>
    <p:sldId id="258" r:id="rId4"/>
    <p:sldId id="259" r:id="rId5"/>
    <p:sldId id="260" r:id="rId6"/>
    <p:sldId id="270" r:id="rId7"/>
    <p:sldId id="264" r:id="rId8"/>
    <p:sldId id="263" r:id="rId9"/>
    <p:sldId id="283" r:id="rId10"/>
    <p:sldId id="261" r:id="rId11"/>
    <p:sldId id="262" r:id="rId12"/>
    <p:sldId id="265" r:id="rId13"/>
    <p:sldId id="268" r:id="rId14"/>
    <p:sldId id="266" r:id="rId15"/>
    <p:sldId id="267" r:id="rId16"/>
    <p:sldId id="271" r:id="rId17"/>
    <p:sldId id="272" r:id="rId18"/>
    <p:sldId id="269" r:id="rId19"/>
    <p:sldId id="273" r:id="rId20"/>
    <p:sldId id="284" r:id="rId21"/>
    <p:sldId id="294" r:id="rId22"/>
    <p:sldId id="274" r:id="rId23"/>
    <p:sldId id="275" r:id="rId24"/>
    <p:sldId id="276" r:id="rId25"/>
    <p:sldId id="286" r:id="rId26"/>
    <p:sldId id="277" r:id="rId27"/>
    <p:sldId id="278" r:id="rId28"/>
    <p:sldId id="285" r:id="rId29"/>
    <p:sldId id="287" r:id="rId30"/>
    <p:sldId id="288" r:id="rId31"/>
    <p:sldId id="289" r:id="rId32"/>
    <p:sldId id="290" r:id="rId33"/>
    <p:sldId id="291" r:id="rId34"/>
    <p:sldId id="292" r:id="rId35"/>
    <p:sldId id="293" r:id="rId36"/>
    <p:sldId id="279" r:id="rId37"/>
    <p:sldId id="280" r:id="rId38"/>
    <p:sldId id="281" r:id="rId3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41" autoAdjust="0"/>
    <p:restoredTop sz="94579" autoAdjust="0"/>
  </p:normalViewPr>
  <p:slideViewPr>
    <p:cSldViewPr>
      <p:cViewPr varScale="1">
        <p:scale>
          <a:sx n="106" d="100"/>
          <a:sy n="106" d="100"/>
        </p:scale>
        <p:origin x="1170"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Подзаголовок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Заголовок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ru-RU" smtClean="0"/>
              <a:t>Образец заголовка</a:t>
            </a:r>
            <a:endParaRPr kumimoji="0" lang="en-US"/>
          </a:p>
        </p:txBody>
      </p:sp>
      <p:cxnSp>
        <p:nvCxnSpPr>
          <p:cNvPr id="8" name="Прямая соединительная линия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Овал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Дата 14"/>
          <p:cNvSpPr>
            <a:spLocks noGrp="1"/>
          </p:cNvSpPr>
          <p:nvPr>
            <p:ph type="dt" sz="half" idx="10"/>
          </p:nvPr>
        </p:nvSpPr>
        <p:spPr/>
        <p:txBody>
          <a:bodyPr/>
          <a:lstStyle/>
          <a:p>
            <a:fld id="{B4C71EC6-210F-42DE-9C53-41977AD35B3D}" type="datetimeFigureOut">
              <a:rPr lang="ru-RU" smtClean="0"/>
              <a:t>05.05.2014</a:t>
            </a:fld>
            <a:endParaRPr lang="ru-RU"/>
          </a:p>
        </p:txBody>
      </p:sp>
      <p:sp>
        <p:nvSpPr>
          <p:cNvPr id="16" name="Номер слайда 15"/>
          <p:cNvSpPr>
            <a:spLocks noGrp="1"/>
          </p:cNvSpPr>
          <p:nvPr>
            <p:ph type="sldNum" sz="quarter" idx="11"/>
          </p:nvPr>
        </p:nvSpPr>
        <p:spPr/>
        <p:txBody>
          <a:bodyPr/>
          <a:lstStyle/>
          <a:p>
            <a:fld id="{B19B0651-EE4F-4900-A07F-96A6BFA9D0F0}" type="slidenum">
              <a:rPr lang="ru-RU" smtClean="0"/>
              <a:t>‹#›</a:t>
            </a:fld>
            <a:endParaRPr lang="ru-RU"/>
          </a:p>
        </p:txBody>
      </p:sp>
      <p:sp>
        <p:nvSpPr>
          <p:cNvPr id="17" name="Нижний колонтитул 16"/>
          <p:cNvSpPr>
            <a:spLocks noGrp="1"/>
          </p:cNvSpPr>
          <p:nvPr>
            <p:ph type="ftr" sz="quarter" idx="12"/>
          </p:nvPr>
        </p:nvSpPr>
        <p:spPr/>
        <p:txBody>
          <a:bodyPr/>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05.05.2014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05.05.2014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9" name="Объект 8"/>
          <p:cNvSpPr>
            <a:spLocks noGrp="1"/>
          </p:cNvSpPr>
          <p:nvPr>
            <p:ph idx="1"/>
          </p:nvPr>
        </p:nvSpPr>
        <p:spPr>
          <a:xfrm>
            <a:off x="457200" y="1524000"/>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4" name="Дата 13"/>
          <p:cNvSpPr>
            <a:spLocks noGrp="1"/>
          </p:cNvSpPr>
          <p:nvPr>
            <p:ph type="dt" sz="half" idx="14"/>
          </p:nvPr>
        </p:nvSpPr>
        <p:spPr/>
        <p:txBody>
          <a:bodyPr/>
          <a:lstStyle/>
          <a:p>
            <a:fld id="{B4C71EC6-210F-42DE-9C53-41977AD35B3D}" type="datetimeFigureOut">
              <a:rPr lang="ru-RU" smtClean="0"/>
              <a:t>05.05.2014</a:t>
            </a:fld>
            <a:endParaRPr lang="ru-RU"/>
          </a:p>
        </p:txBody>
      </p:sp>
      <p:sp>
        <p:nvSpPr>
          <p:cNvPr id="15" name="Номер слайда 14"/>
          <p:cNvSpPr>
            <a:spLocks noGrp="1"/>
          </p:cNvSpPr>
          <p:nvPr>
            <p:ph type="sldNum" sz="quarter" idx="15"/>
          </p:nvPr>
        </p:nvSpPr>
        <p:spPr/>
        <p:txBody>
          <a:bodyPr/>
          <a:lstStyle>
            <a:lvl1pPr algn="ctr">
              <a:defRPr/>
            </a:lvl1pPr>
          </a:lstStyle>
          <a:p>
            <a:fld id="{B19B0651-EE4F-4900-A07F-96A6BFA9D0F0}" type="slidenum">
              <a:rPr lang="ru-RU" smtClean="0"/>
              <a:t>‹#›</a:t>
            </a:fld>
            <a:endParaRPr lang="ru-RU"/>
          </a:p>
        </p:txBody>
      </p:sp>
      <p:sp>
        <p:nvSpPr>
          <p:cNvPr id="16" name="Нижний колонтитул 15"/>
          <p:cNvSpPr>
            <a:spLocks noGrp="1"/>
          </p:cNvSpPr>
          <p:nvPr>
            <p:ph type="ftr" sz="quarter" idx="16"/>
          </p:nvPr>
        </p:nvSpPr>
        <p:spPr/>
        <p:txBody>
          <a:bodyPr/>
          <a:lstStyle/>
          <a:p>
            <a:endParaRPr lang="ru-RU"/>
          </a:p>
        </p:txBody>
      </p:sp>
      <p:sp>
        <p:nvSpPr>
          <p:cNvPr id="17" name="Заголовок 16"/>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B4C71EC6-210F-42DE-9C53-41977AD35B3D}" type="datetimeFigureOut">
              <a:rPr lang="ru-RU" smtClean="0"/>
              <a:t>05.05.2014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
        <p:nvSpPr>
          <p:cNvPr id="2" name="Заголовок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cxnSp>
        <p:nvCxnSpPr>
          <p:cNvPr id="7" name="Прямая соединительная линия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Дата 4"/>
          <p:cNvSpPr>
            <a:spLocks noGrp="1"/>
          </p:cNvSpPr>
          <p:nvPr>
            <p:ph type="dt" sz="half" idx="10"/>
          </p:nvPr>
        </p:nvSpPr>
        <p:spPr/>
        <p:txBody>
          <a:bodyPr/>
          <a:lstStyle/>
          <a:p>
            <a:fld id="{B4C71EC6-210F-42DE-9C53-41977AD35B3D}" type="datetimeFigureOut">
              <a:rPr lang="ru-RU" smtClean="0"/>
              <a:t>05.05.2014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11" name="Объект 10"/>
          <p:cNvSpPr>
            <a:spLocks noGrp="1"/>
          </p:cNvSpPr>
          <p:nvPr>
            <p:ph sz="half" idx="1"/>
          </p:nvPr>
        </p:nvSpPr>
        <p:spPr>
          <a:xfrm>
            <a:off x="457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half" idx="2"/>
          </p:nvPr>
        </p:nvSpPr>
        <p:spPr>
          <a:xfrm>
            <a:off x="4648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7" name="Дата 6"/>
          <p:cNvSpPr>
            <a:spLocks noGrp="1"/>
          </p:cNvSpPr>
          <p:nvPr>
            <p:ph type="dt" sz="half" idx="10"/>
          </p:nvPr>
        </p:nvSpPr>
        <p:spPr/>
        <p:txBody>
          <a:bodyPr/>
          <a:lstStyle/>
          <a:p>
            <a:fld id="{B4C71EC6-210F-42DE-9C53-41977AD35B3D}" type="datetimeFigureOut">
              <a:rPr lang="ru-RU" smtClean="0"/>
              <a:t>05.05.2014</a:t>
            </a:fld>
            <a:endParaRPr lang="ru-RU"/>
          </a:p>
        </p:txBody>
      </p:sp>
      <p:sp>
        <p:nvSpPr>
          <p:cNvPr id="3" name="Текст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32" name="Объект 31"/>
          <p:cNvSpPr>
            <a:spLocks noGrp="1"/>
          </p:cNvSpPr>
          <p:nvPr>
            <p:ph sz="half" idx="2"/>
          </p:nvPr>
        </p:nvSpPr>
        <p:spPr>
          <a:xfrm>
            <a:off x="457200"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4" name="Объект 33"/>
          <p:cNvSpPr>
            <a:spLocks noGrp="1"/>
          </p:cNvSpPr>
          <p:nvPr>
            <p:ph sz="quarter" idx="4"/>
          </p:nvPr>
        </p:nvSpPr>
        <p:spPr>
          <a:xfrm>
            <a:off x="4649788"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 name="Заголовок 1"/>
          <p:cNvSpPr>
            <a:spLocks noGrp="1"/>
          </p:cNvSpPr>
          <p:nvPr>
            <p:ph type="title"/>
          </p:nvPr>
        </p:nvSpPr>
        <p:spPr>
          <a:xfrm>
            <a:off x="457200" y="155448"/>
            <a:ext cx="8229600" cy="1143000"/>
          </a:xfrm>
        </p:spPr>
        <p:txBody>
          <a:bodyPr anchor="b" anchorCtr="0"/>
          <a:lstStyle>
            <a:lvl1pPr>
              <a:defRPr/>
            </a:lvl1pPr>
          </a:lstStyle>
          <a:p>
            <a:r>
              <a:rPr kumimoji="0" lang="ru-RU" smtClean="0"/>
              <a:t>Образец заголовка</a:t>
            </a:r>
            <a:endParaRPr kumimoji="0" lang="en-US"/>
          </a:p>
        </p:txBody>
      </p:sp>
      <p:sp>
        <p:nvSpPr>
          <p:cNvPr id="12" name="Текст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cxnSp>
        <p:nvCxnSpPr>
          <p:cNvPr id="10" name="Прямая соединительная линия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B4C71EC6-210F-42DE-9C53-41977AD35B3D}" type="datetimeFigureOut">
              <a:rPr lang="ru-RU" smtClean="0"/>
              <a:t>05.05.2014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05.05.2014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9" name="Объект 28"/>
          <p:cNvSpPr>
            <a:spLocks noGrp="1"/>
          </p:cNvSpPr>
          <p:nvPr>
            <p:ph sz="quarter" idx="1"/>
          </p:nvPr>
        </p:nvSpPr>
        <p:spPr>
          <a:xfrm>
            <a:off x="457200" y="457200"/>
            <a:ext cx="6248400" cy="5715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 name="Текст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31" name="Заголовок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8" name="Дата 7"/>
          <p:cNvSpPr>
            <a:spLocks noGrp="1"/>
          </p:cNvSpPr>
          <p:nvPr>
            <p:ph type="dt" sz="half" idx="14"/>
          </p:nvPr>
        </p:nvSpPr>
        <p:spPr/>
        <p:txBody>
          <a:bodyPr/>
          <a:lstStyle/>
          <a:p>
            <a:fld id="{B4C71EC6-210F-42DE-9C53-41977AD35B3D}" type="datetimeFigureOut">
              <a:rPr lang="ru-RU" smtClean="0"/>
              <a:t>05.05.2014</a:t>
            </a:fld>
            <a:endParaRPr lang="ru-RU"/>
          </a:p>
        </p:txBody>
      </p:sp>
      <p:sp>
        <p:nvSpPr>
          <p:cNvPr id="9" name="Номер слайда 8"/>
          <p:cNvSpPr>
            <a:spLocks noGrp="1"/>
          </p:cNvSpPr>
          <p:nvPr>
            <p:ph type="sldNum" sz="quarter" idx="15"/>
          </p:nvPr>
        </p:nvSpPr>
        <p:spPr/>
        <p:txBody>
          <a:bodyPr/>
          <a:lstStyle/>
          <a:p>
            <a:fld id="{B19B0651-EE4F-4900-A07F-96A6BFA9D0F0}" type="slidenum">
              <a:rPr lang="ru-RU" smtClean="0"/>
              <a:t>‹#›</a:t>
            </a:fld>
            <a:endParaRPr lang="ru-RU"/>
          </a:p>
        </p:txBody>
      </p:sp>
      <p:sp>
        <p:nvSpPr>
          <p:cNvPr id="10" name="Нижний колонтитул 9"/>
          <p:cNvSpPr>
            <a:spLocks noGrp="1"/>
          </p:cNvSpPr>
          <p:nvPr>
            <p:ph type="ftr" sz="quarter" idx="16"/>
          </p:nvPr>
        </p:nvSpPr>
        <p:spPr/>
        <p:txBody>
          <a:bodyPr/>
          <a:lstStyle/>
          <a:p>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ru-RU" smtClean="0"/>
              <a:t>Вставка рисунка</a:t>
            </a:r>
            <a:endParaRPr kumimoji="0" lang="en-US"/>
          </a:p>
        </p:txBody>
      </p:sp>
      <p:sp>
        <p:nvSpPr>
          <p:cNvPr id="4" name="Текст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8" name="Дата 7"/>
          <p:cNvSpPr>
            <a:spLocks noGrp="1"/>
          </p:cNvSpPr>
          <p:nvPr>
            <p:ph type="dt" sz="half" idx="10"/>
          </p:nvPr>
        </p:nvSpPr>
        <p:spPr/>
        <p:txBody>
          <a:bodyPr/>
          <a:lstStyle/>
          <a:p>
            <a:fld id="{B4C71EC6-210F-42DE-9C53-41977AD35B3D}" type="datetimeFigureOut">
              <a:rPr lang="ru-RU" smtClean="0"/>
              <a:t>05.05.2014</a:t>
            </a:fld>
            <a:endParaRPr lang="ru-RU"/>
          </a:p>
        </p:txBody>
      </p:sp>
      <p:sp>
        <p:nvSpPr>
          <p:cNvPr id="9" name="Номер слайда 8"/>
          <p:cNvSpPr>
            <a:spLocks noGrp="1"/>
          </p:cNvSpPr>
          <p:nvPr>
            <p:ph type="sldNum" sz="quarter" idx="11"/>
          </p:nvPr>
        </p:nvSpPr>
        <p:spPr/>
        <p:txBody>
          <a:bodyPr/>
          <a:lstStyle/>
          <a:p>
            <a:fld id="{B19B0651-EE4F-4900-A07F-96A6BFA9D0F0}" type="slidenum">
              <a:rPr lang="ru-RU" smtClean="0"/>
              <a:t>‹#›</a:t>
            </a:fld>
            <a:endParaRPr lang="ru-RU"/>
          </a:p>
        </p:txBody>
      </p:sp>
      <p:sp>
        <p:nvSpPr>
          <p:cNvPr id="10" name="Нижний колонтитул 9"/>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Текст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B4C71EC6-210F-42DE-9C53-41977AD35B3D}" type="datetimeFigureOut">
              <a:rPr lang="ru-RU" smtClean="0"/>
              <a:t>05.05.2014</a:t>
            </a:fld>
            <a:endParaRPr lang="ru-RU"/>
          </a:p>
        </p:txBody>
      </p:sp>
      <p:sp>
        <p:nvSpPr>
          <p:cNvPr id="10" name="Нижний колонтитул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ru-RU"/>
          </a:p>
        </p:txBody>
      </p:sp>
      <p:sp>
        <p:nvSpPr>
          <p:cNvPr id="22" name="Номер слайда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19B0651-EE4F-4900-A07F-96A6BFA9D0F0}" type="slidenum">
              <a:rPr lang="ru-RU" smtClean="0"/>
              <a:t>‹#›</a:t>
            </a:fld>
            <a:endParaRPr lang="ru-RU"/>
          </a:p>
        </p:txBody>
      </p:sp>
      <p:sp>
        <p:nvSpPr>
          <p:cNvPr id="5" name="Заголовок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ru-RU" smtClean="0"/>
              <a:t>Образец заголовка</a:t>
            </a:r>
            <a:endParaRPr kumimoji="0" lang="en-US"/>
          </a:p>
        </p:txBody>
      </p:sp>
    </p:spTree>
  </p:cSld>
  <p:clrMap bg1="dk1" tx1="lt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p:txBody>
          <a:bodyPr/>
          <a:lstStyle/>
          <a:p>
            <a:r>
              <a:rPr lang="ru-RU" sz="2700" dirty="0" smtClean="0"/>
              <a:t>С 1910 по настоящее время</a:t>
            </a:r>
            <a:endParaRPr lang="ru-RU" sz="2700" dirty="0"/>
          </a:p>
        </p:txBody>
      </p:sp>
      <p:sp>
        <p:nvSpPr>
          <p:cNvPr id="2" name="Заголовок 1"/>
          <p:cNvSpPr>
            <a:spLocks noGrp="1"/>
          </p:cNvSpPr>
          <p:nvPr>
            <p:ph type="ctrTitle"/>
          </p:nvPr>
        </p:nvSpPr>
        <p:spPr/>
        <p:txBody>
          <a:bodyPr/>
          <a:lstStyle/>
          <a:p>
            <a:r>
              <a:rPr lang="ru-RU" sz="5000" b="1" dirty="0" smtClean="0">
                <a:solidFill>
                  <a:schemeClr val="accent6">
                    <a:lumMod val="20000"/>
                    <a:lumOff val="80000"/>
                  </a:schemeClr>
                </a:solidFill>
              </a:rPr>
              <a:t>История Церкви Адвентистов Седьмого Дня города Тюмень</a:t>
            </a:r>
            <a:endParaRPr lang="ru-RU" sz="5000" b="1" dirty="0">
              <a:solidFill>
                <a:schemeClr val="accent6">
                  <a:lumMod val="20000"/>
                  <a:lumOff val="80000"/>
                </a:schemeClr>
              </a:solidFill>
            </a:endParaRPr>
          </a:p>
        </p:txBody>
      </p:sp>
    </p:spTree>
    <p:extLst>
      <p:ext uri="{BB962C8B-B14F-4D97-AF65-F5344CB8AC3E}">
        <p14:creationId xmlns:p14="http://schemas.microsoft.com/office/powerpoint/2010/main" val="36704617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611560" y="2924944"/>
            <a:ext cx="8229600" cy="1219200"/>
          </a:xfrm>
        </p:spPr>
        <p:txBody>
          <a:bodyPr>
            <a:normAutofit fontScale="90000"/>
          </a:bodyPr>
          <a:lstStyle/>
          <a:p>
            <a:r>
              <a:rPr lang="ru-RU" dirty="0"/>
              <a:t>Уже в картах середины XVI века город называется Тюменью: на карте Антония Вида (</a:t>
            </a:r>
            <a:r>
              <a:rPr lang="ru-RU" dirty="0" err="1"/>
              <a:t>ок</a:t>
            </a:r>
            <a:r>
              <a:rPr lang="ru-RU" dirty="0"/>
              <a:t>. 1537 года) — </a:t>
            </a:r>
            <a:r>
              <a:rPr lang="ru-RU" dirty="0" smtClean="0"/>
              <a:t>TYMENWILKY ,название указано большим кеглем чем Ташкент.</a:t>
            </a:r>
            <a:r>
              <a:rPr lang="ru-RU" dirty="0"/>
              <a:t/>
            </a:r>
            <a:br>
              <a:rPr lang="ru-RU" dirty="0"/>
            </a:br>
            <a:endParaRPr lang="ru-RU" dirty="0"/>
          </a:p>
        </p:txBody>
      </p:sp>
    </p:spTree>
    <p:extLst>
      <p:ext uri="{BB962C8B-B14F-4D97-AF65-F5344CB8AC3E}">
        <p14:creationId xmlns:p14="http://schemas.microsoft.com/office/powerpoint/2010/main" val="18826416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endParaRPr lang="ru-RU" dirty="0"/>
          </a:p>
        </p:txBody>
      </p:sp>
      <p:sp>
        <p:nvSpPr>
          <p:cNvPr id="3" name="Заголовок 2"/>
          <p:cNvSpPr>
            <a:spLocks noGrp="1"/>
          </p:cNvSpPr>
          <p:nvPr>
            <p:ph type="title"/>
          </p:nvPr>
        </p:nvSpPr>
        <p:spPr/>
        <p:txBody>
          <a:bodyPr/>
          <a:lstStyle/>
          <a:p>
            <a:endParaRPr lang="ru-RU"/>
          </a:p>
        </p:txBody>
      </p:sp>
      <p:pic>
        <p:nvPicPr>
          <p:cNvPr id="3074" name="Picture 2" descr="C:\Users\Сергей\Desktop\Новая папка\800px-Herberstein-Moscovia-N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260648"/>
            <a:ext cx="8485591" cy="6192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02985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a:bodyPr>
          <a:lstStyle/>
          <a:p>
            <a:r>
              <a:rPr lang="ru-RU" dirty="0"/>
              <a:t>В 1563 г власть в Сибирском ханстве захватил хан </a:t>
            </a:r>
            <a:r>
              <a:rPr lang="ru-RU" dirty="0" err="1"/>
              <a:t>Кучум</a:t>
            </a:r>
            <a:r>
              <a:rPr lang="ru-RU" dirty="0"/>
              <a:t> </a:t>
            </a:r>
            <a:r>
              <a:rPr lang="ru-RU" dirty="0" smtClean="0"/>
              <a:t>.</a:t>
            </a:r>
          </a:p>
          <a:p>
            <a:r>
              <a:rPr lang="ru-RU" dirty="0"/>
              <a:t>В 1582 г войско </a:t>
            </a:r>
            <a:r>
              <a:rPr lang="ru-RU" dirty="0" err="1"/>
              <a:t>Кучума</a:t>
            </a:r>
            <a:r>
              <a:rPr lang="ru-RU" dirty="0"/>
              <a:t> было </a:t>
            </a:r>
            <a:r>
              <a:rPr lang="ru-RU" dirty="0" smtClean="0"/>
              <a:t>разбито </a:t>
            </a:r>
            <a:r>
              <a:rPr lang="ru-RU" dirty="0"/>
              <a:t>отрядом казаков во главе с атаманом Ермаком</a:t>
            </a:r>
            <a:r>
              <a:rPr lang="ru-RU" dirty="0" smtClean="0"/>
              <a:t>.</a:t>
            </a:r>
          </a:p>
          <a:p>
            <a:r>
              <a:rPr lang="ru-RU" dirty="0"/>
              <a:t>В 1585 году </a:t>
            </a:r>
            <a:r>
              <a:rPr lang="ru-RU" dirty="0" err="1"/>
              <a:t>Кучум</a:t>
            </a:r>
            <a:r>
              <a:rPr lang="ru-RU" dirty="0"/>
              <a:t> сумел нанести </a:t>
            </a:r>
            <a:r>
              <a:rPr lang="ru-RU" dirty="0" smtClean="0"/>
              <a:t>казакам </a:t>
            </a:r>
            <a:r>
              <a:rPr lang="ru-RU" dirty="0"/>
              <a:t>чувствительно поражение и вновь занять свою столицу. В битве погиб сам Ермак</a:t>
            </a:r>
            <a:r>
              <a:rPr lang="ru-RU" dirty="0" smtClean="0"/>
              <a:t>. Но </a:t>
            </a:r>
            <a:r>
              <a:rPr lang="ru-RU" dirty="0" err="1" smtClean="0"/>
              <a:t>Кучуму</a:t>
            </a:r>
            <a:r>
              <a:rPr lang="ru-RU" dirty="0" smtClean="0"/>
              <a:t> пришлось отойти в степи.</a:t>
            </a:r>
          </a:p>
          <a:p>
            <a:endParaRPr lang="ru-RU" dirty="0"/>
          </a:p>
        </p:txBody>
      </p:sp>
      <p:sp>
        <p:nvSpPr>
          <p:cNvPr id="3" name="Заголовок 2"/>
          <p:cNvSpPr>
            <a:spLocks noGrp="1"/>
          </p:cNvSpPr>
          <p:nvPr>
            <p:ph type="title"/>
          </p:nvPr>
        </p:nvSpPr>
        <p:spPr/>
        <p:txBody>
          <a:bodyPr/>
          <a:lstStyle/>
          <a:p>
            <a:endParaRPr lang="ru-RU"/>
          </a:p>
        </p:txBody>
      </p:sp>
    </p:spTree>
    <p:extLst>
      <p:ext uri="{BB962C8B-B14F-4D97-AF65-F5344CB8AC3E}">
        <p14:creationId xmlns:p14="http://schemas.microsoft.com/office/powerpoint/2010/main" val="31797054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endParaRPr lang="ru-RU" dirty="0"/>
          </a:p>
        </p:txBody>
      </p:sp>
      <p:sp>
        <p:nvSpPr>
          <p:cNvPr id="3" name="Заголовок 2"/>
          <p:cNvSpPr>
            <a:spLocks noGrp="1"/>
          </p:cNvSpPr>
          <p:nvPr>
            <p:ph type="title"/>
          </p:nvPr>
        </p:nvSpPr>
        <p:spPr/>
        <p:txBody>
          <a:bodyPr/>
          <a:lstStyle/>
          <a:p>
            <a:endParaRPr lang="ru-RU"/>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7646" y="332656"/>
            <a:ext cx="8468338" cy="61206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619791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r>
              <a:rPr lang="ru-RU" dirty="0"/>
              <a:t>В 1586 году отряд стрельцов под командованием воевод Василия Сукина, Ивана Мясного и письменного головы Данилы Чулкова достигли </a:t>
            </a:r>
            <a:r>
              <a:rPr lang="ru-RU" dirty="0" smtClean="0"/>
              <a:t>старинного татарского </a:t>
            </a:r>
            <a:r>
              <a:rPr lang="ru-RU" dirty="0"/>
              <a:t>города </a:t>
            </a:r>
            <a:r>
              <a:rPr lang="ru-RU" dirty="0" err="1"/>
              <a:t>Чинги</a:t>
            </a:r>
            <a:r>
              <a:rPr lang="ru-RU" dirty="0"/>
              <a:t>-Тура. </a:t>
            </a:r>
            <a:r>
              <a:rPr lang="ru-RU" dirty="0" smtClean="0"/>
              <a:t>И на его месте </a:t>
            </a:r>
            <a:r>
              <a:rPr lang="ru-RU" dirty="0"/>
              <a:t>решили заложить новую крепость. Место для неё выбрали удачно. Обрывистые берега реки Туры и её притока </a:t>
            </a:r>
            <a:r>
              <a:rPr lang="ru-RU" dirty="0" err="1"/>
              <a:t>Тюменки</a:t>
            </a:r>
            <a:r>
              <a:rPr lang="ru-RU" dirty="0"/>
              <a:t> создавали естественные оборонительные рубежи. Здесь же проходил Тюменский волок, часть древнего пути из Азии в Европу</a:t>
            </a:r>
            <a:r>
              <a:rPr lang="ru-RU" dirty="0" smtClean="0"/>
              <a:t>. </a:t>
            </a:r>
            <a:endParaRPr lang="ru-RU" dirty="0"/>
          </a:p>
          <a:p>
            <a:endParaRPr lang="ru-RU" dirty="0"/>
          </a:p>
        </p:txBody>
      </p:sp>
      <p:sp>
        <p:nvSpPr>
          <p:cNvPr id="3" name="Заголовок 2"/>
          <p:cNvSpPr>
            <a:spLocks noGrp="1"/>
          </p:cNvSpPr>
          <p:nvPr>
            <p:ph type="title"/>
          </p:nvPr>
        </p:nvSpPr>
        <p:spPr/>
        <p:txBody>
          <a:bodyPr/>
          <a:lstStyle/>
          <a:p>
            <a:endParaRPr lang="ru-RU"/>
          </a:p>
        </p:txBody>
      </p:sp>
    </p:spTree>
    <p:extLst>
      <p:ext uri="{BB962C8B-B14F-4D97-AF65-F5344CB8AC3E}">
        <p14:creationId xmlns:p14="http://schemas.microsoft.com/office/powerpoint/2010/main" val="32674151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endParaRPr lang="ru-RU" dirty="0"/>
          </a:p>
        </p:txBody>
      </p:sp>
      <p:sp>
        <p:nvSpPr>
          <p:cNvPr id="3" name="Заголовок 2"/>
          <p:cNvSpPr>
            <a:spLocks noGrp="1"/>
          </p:cNvSpPr>
          <p:nvPr>
            <p:ph type="title"/>
          </p:nvPr>
        </p:nvSpPr>
        <p:spPr/>
        <p:txBody>
          <a:bodyPr/>
          <a:lstStyle/>
          <a:p>
            <a:endParaRPr lang="ru-RU"/>
          </a:p>
        </p:txBody>
      </p:sp>
      <p:pic>
        <p:nvPicPr>
          <p:cNvPr id="4098" name="Picture 2" descr="C:\Users\Сергей\Desktop\Новая папка\история Тюмени.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260648"/>
            <a:ext cx="7848872" cy="6347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09588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lnSpcReduction="10000"/>
          </a:bodyPr>
          <a:lstStyle/>
          <a:p>
            <a:r>
              <a:rPr lang="ru-RU" dirty="0" smtClean="0"/>
              <a:t>Далее Тюмень становится промышленным центром.</a:t>
            </a:r>
          </a:p>
          <a:p>
            <a:r>
              <a:rPr lang="ru-RU" dirty="0" smtClean="0"/>
              <a:t>Очень славилась выпуском </a:t>
            </a:r>
            <a:r>
              <a:rPr lang="ru-RU" dirty="0" err="1" smtClean="0"/>
              <a:t>кожевных</a:t>
            </a:r>
            <a:r>
              <a:rPr lang="ru-RU" dirty="0" smtClean="0"/>
              <a:t> изделий.</a:t>
            </a:r>
          </a:p>
          <a:p>
            <a:r>
              <a:rPr lang="ru-RU" dirty="0"/>
              <a:t> В 1838 году здесь построили и спустили на воду первый в Сибири пароход</a:t>
            </a:r>
            <a:r>
              <a:rPr lang="ru-RU" dirty="0" smtClean="0"/>
              <a:t>.</a:t>
            </a:r>
          </a:p>
          <a:p>
            <a:r>
              <a:rPr lang="ru-RU" dirty="0" smtClean="0"/>
              <a:t>В 1885 была проведена железная дорога.</a:t>
            </a:r>
          </a:p>
          <a:p>
            <a:r>
              <a:rPr lang="ru-RU" dirty="0"/>
              <a:t>за 1913 год из 190 пароходов, ходивших по рекам Сибири, 135 были построены в Тюмени</a:t>
            </a:r>
            <a:r>
              <a:rPr lang="ru-RU" dirty="0" smtClean="0"/>
              <a:t>.</a:t>
            </a:r>
          </a:p>
          <a:p>
            <a:r>
              <a:rPr lang="ru-RU" dirty="0" smtClean="0"/>
              <a:t>В 1912 году была построена железная дорога, соединившая Тюмень с Омском. Так было заложено начало Транссиба.</a:t>
            </a:r>
          </a:p>
          <a:p>
            <a:pPr marL="0" indent="0">
              <a:buNone/>
            </a:pPr>
            <a:endParaRPr lang="ru-RU" dirty="0"/>
          </a:p>
        </p:txBody>
      </p:sp>
      <p:sp>
        <p:nvSpPr>
          <p:cNvPr id="3" name="Заголовок 2"/>
          <p:cNvSpPr>
            <a:spLocks noGrp="1"/>
          </p:cNvSpPr>
          <p:nvPr>
            <p:ph type="title"/>
          </p:nvPr>
        </p:nvSpPr>
        <p:spPr/>
        <p:txBody>
          <a:bodyPr/>
          <a:lstStyle/>
          <a:p>
            <a:endParaRPr lang="ru-RU"/>
          </a:p>
        </p:txBody>
      </p:sp>
    </p:spTree>
    <p:extLst>
      <p:ext uri="{BB962C8B-B14F-4D97-AF65-F5344CB8AC3E}">
        <p14:creationId xmlns:p14="http://schemas.microsoft.com/office/powerpoint/2010/main" val="8424418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92500" lnSpcReduction="10000"/>
          </a:bodyPr>
          <a:lstStyle/>
          <a:p>
            <a:r>
              <a:rPr lang="ru-RU" dirty="0"/>
              <a:t>Тюмень стала и главным пересыльным пунктом, через который шли на </a:t>
            </a:r>
            <a:r>
              <a:rPr lang="ru-RU" dirty="0" smtClean="0"/>
              <a:t>Тобольск </a:t>
            </a:r>
            <a:r>
              <a:rPr lang="ru-RU" dirty="0"/>
              <a:t>и далее осуждённые на каторгу. </a:t>
            </a:r>
            <a:r>
              <a:rPr lang="ru-RU" dirty="0" smtClean="0"/>
              <a:t>Сюда </a:t>
            </a:r>
            <a:r>
              <a:rPr lang="ru-RU" dirty="0"/>
              <a:t>из Тобольска перевели единственное административное учреждение в Российской империи, регистрировавшее и распределявшее осуждённых по Сибири, - </a:t>
            </a:r>
            <a:r>
              <a:rPr lang="ru-RU" b="1" u="sng" dirty="0"/>
              <a:t>приказ о ссыльных</a:t>
            </a:r>
            <a:r>
              <a:rPr lang="ru-RU" dirty="0"/>
              <a:t>. Через Тюмень с 1823 по 1889 год прошло около 800 тысяч арестантов, ссыльных и членов их семей. В </a:t>
            </a:r>
            <a:r>
              <a:rPr lang="ru-RU" dirty="0" smtClean="0"/>
              <a:t>конце 19-го </a:t>
            </a:r>
            <a:r>
              <a:rPr lang="ru-RU" dirty="0"/>
              <a:t>века </a:t>
            </a:r>
            <a:r>
              <a:rPr lang="ru-RU" dirty="0" smtClean="0"/>
              <a:t>сюда </a:t>
            </a:r>
            <a:r>
              <a:rPr lang="ru-RU" dirty="0"/>
              <a:t>отправляли на </a:t>
            </a:r>
            <a:r>
              <a:rPr lang="ru-RU" dirty="0" err="1"/>
              <a:t>бражах</a:t>
            </a:r>
            <a:r>
              <a:rPr lang="ru-RU" dirty="0"/>
              <a:t> и пароходах по 13 </a:t>
            </a:r>
            <a:r>
              <a:rPr lang="ru-RU" dirty="0" smtClean="0"/>
              <a:t>тысяч арестантов </a:t>
            </a:r>
            <a:r>
              <a:rPr lang="ru-RU" dirty="0"/>
              <a:t>ежегодно</a:t>
            </a:r>
            <a:r>
              <a:rPr lang="ru-RU" dirty="0" smtClean="0"/>
              <a:t>.</a:t>
            </a:r>
          </a:p>
          <a:p>
            <a:r>
              <a:rPr lang="ru-RU" dirty="0" smtClean="0"/>
              <a:t>Естественно, что среди ссыльных были евангельские христиане – баптисты, молокане, лютеране, </a:t>
            </a:r>
            <a:r>
              <a:rPr lang="ru-RU" dirty="0" err="1" smtClean="0"/>
              <a:t>субботствующие</a:t>
            </a:r>
            <a:r>
              <a:rPr lang="ru-RU" dirty="0" smtClean="0"/>
              <a:t> (соблюдали субботу в 18 веке). Их дети и стали первыми членами </a:t>
            </a:r>
            <a:r>
              <a:rPr lang="ru-RU" dirty="0" err="1" smtClean="0"/>
              <a:t>Адвентистской</a:t>
            </a:r>
            <a:r>
              <a:rPr lang="ru-RU" dirty="0" smtClean="0"/>
              <a:t> церкви.</a:t>
            </a:r>
            <a:endParaRPr lang="ru-RU" dirty="0"/>
          </a:p>
        </p:txBody>
      </p:sp>
      <p:sp>
        <p:nvSpPr>
          <p:cNvPr id="3" name="Заголовок 2"/>
          <p:cNvSpPr>
            <a:spLocks noGrp="1"/>
          </p:cNvSpPr>
          <p:nvPr>
            <p:ph type="title"/>
          </p:nvPr>
        </p:nvSpPr>
        <p:spPr/>
        <p:txBody>
          <a:bodyPr/>
          <a:lstStyle/>
          <a:p>
            <a:endParaRPr lang="ru-RU" dirty="0"/>
          </a:p>
        </p:txBody>
      </p:sp>
    </p:spTree>
    <p:extLst>
      <p:ext uri="{BB962C8B-B14F-4D97-AF65-F5344CB8AC3E}">
        <p14:creationId xmlns:p14="http://schemas.microsoft.com/office/powerpoint/2010/main" val="8634942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endParaRPr lang="ru-RU" dirty="0"/>
          </a:p>
        </p:txBody>
      </p:sp>
      <p:sp>
        <p:nvSpPr>
          <p:cNvPr id="3" name="Заголовок 2"/>
          <p:cNvSpPr>
            <a:spLocks noGrp="1"/>
          </p:cNvSpPr>
          <p:nvPr>
            <p:ph type="title"/>
          </p:nvPr>
        </p:nvSpPr>
        <p:spPr/>
        <p:txBody>
          <a:bodyPr/>
          <a:lstStyle/>
          <a:p>
            <a:endParaRPr lang="ru-RU"/>
          </a:p>
        </p:txBody>
      </p:sp>
      <p:pic>
        <p:nvPicPr>
          <p:cNvPr id="5122" name="Picture 2" descr="C:\Users\Сергей\Desktop\Новая папка\План_Тюмени_1917_года.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60648"/>
            <a:ext cx="8568951" cy="64087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18635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a:bodyPr>
          <a:lstStyle/>
          <a:p>
            <a:r>
              <a:rPr lang="ru-RU" dirty="0" smtClean="0"/>
              <a:t>Говоря о истории церкви хочется отметить, что в 1910 году, в Тюменском районе, была зафиксирована община в поселке </a:t>
            </a:r>
            <a:r>
              <a:rPr lang="ru-RU" dirty="0" err="1" smtClean="0"/>
              <a:t>Тачкалово</a:t>
            </a:r>
            <a:r>
              <a:rPr lang="ru-RU" dirty="0" smtClean="0"/>
              <a:t> (ныне Марай). В 1928 году поселковая церковь насчитывала уже 44 человека. В деревне даже был организован сектантский колхоз. В 1932 году все были </a:t>
            </a:r>
            <a:r>
              <a:rPr lang="ru-RU" dirty="0" err="1" smtClean="0"/>
              <a:t>репресиррованы</a:t>
            </a:r>
            <a:r>
              <a:rPr lang="ru-RU" dirty="0" smtClean="0"/>
              <a:t>. </a:t>
            </a:r>
            <a:endParaRPr lang="ru-RU" dirty="0"/>
          </a:p>
        </p:txBody>
      </p:sp>
      <p:sp>
        <p:nvSpPr>
          <p:cNvPr id="3" name="Заголовок 2"/>
          <p:cNvSpPr>
            <a:spLocks noGrp="1"/>
          </p:cNvSpPr>
          <p:nvPr>
            <p:ph type="title"/>
          </p:nvPr>
        </p:nvSpPr>
        <p:spPr/>
        <p:txBody>
          <a:bodyPr/>
          <a:lstStyle/>
          <a:p>
            <a:endParaRPr lang="ru-RU" dirty="0"/>
          </a:p>
        </p:txBody>
      </p:sp>
    </p:spTree>
    <p:extLst>
      <p:ext uri="{BB962C8B-B14F-4D97-AF65-F5344CB8AC3E}">
        <p14:creationId xmlns:p14="http://schemas.microsoft.com/office/powerpoint/2010/main" val="30518416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539552" y="1196752"/>
            <a:ext cx="8229600" cy="4572000"/>
          </a:xfrm>
        </p:spPr>
        <p:txBody>
          <a:bodyPr/>
          <a:lstStyle/>
          <a:p>
            <a:endParaRPr lang="ru-RU"/>
          </a:p>
        </p:txBody>
      </p:sp>
      <p:sp>
        <p:nvSpPr>
          <p:cNvPr id="3" name="Заголовок 2"/>
          <p:cNvSpPr>
            <a:spLocks noGrp="1"/>
          </p:cNvSpPr>
          <p:nvPr>
            <p:ph type="title"/>
          </p:nvPr>
        </p:nvSpPr>
        <p:spPr>
          <a:xfrm>
            <a:off x="467544" y="4653136"/>
            <a:ext cx="8229600" cy="1219200"/>
          </a:xfrm>
        </p:spPr>
        <p:txBody>
          <a:bodyPr>
            <a:normAutofit fontScale="90000"/>
          </a:bodyPr>
          <a:lstStyle/>
          <a:p>
            <a:r>
              <a:rPr lang="ru-RU" b="1" dirty="0" smtClean="0"/>
              <a:t>Согласно музею археологии, находящемся на Андреевском озере, первые жители Тюмени были </a:t>
            </a:r>
            <a:r>
              <a:rPr lang="ru-RU" b="1" dirty="0" err="1" smtClean="0"/>
              <a:t>угры</a:t>
            </a:r>
            <a:r>
              <a:rPr lang="ru-RU" b="1" dirty="0" smtClean="0"/>
              <a:t>, и жили тут уже 5 тысяч лет назад. </a:t>
            </a:r>
            <a:br>
              <a:rPr lang="ru-RU" b="1" dirty="0" smtClean="0"/>
            </a:br>
            <a:r>
              <a:rPr lang="ru-RU" b="1" dirty="0" smtClean="0"/>
              <a:t>То есть не было еще Моисея и закона, а на нашей земле уже жили предки </a:t>
            </a:r>
            <a:r>
              <a:rPr lang="ru-RU" b="1" dirty="0" err="1" smtClean="0"/>
              <a:t>финов</a:t>
            </a:r>
            <a:r>
              <a:rPr lang="ru-RU" b="1" dirty="0" smtClean="0"/>
              <a:t>, венгров, </a:t>
            </a:r>
            <a:r>
              <a:rPr lang="ru-RU" b="1" dirty="0" err="1" smtClean="0"/>
              <a:t>хантов</a:t>
            </a:r>
            <a:r>
              <a:rPr lang="ru-RU" b="1" dirty="0" smtClean="0"/>
              <a:t>, манси и других северных народов.</a:t>
            </a:r>
            <a:endParaRPr lang="ru-RU" b="1" dirty="0"/>
          </a:p>
        </p:txBody>
      </p:sp>
    </p:spTree>
    <p:extLst>
      <p:ext uri="{BB962C8B-B14F-4D97-AF65-F5344CB8AC3E}">
        <p14:creationId xmlns:p14="http://schemas.microsoft.com/office/powerpoint/2010/main" val="95393468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endParaRPr lang="ru-RU"/>
          </a:p>
        </p:txBody>
      </p:sp>
      <p:pic>
        <p:nvPicPr>
          <p:cNvPr id="1026" name="Picture 2" descr="F:\Новая папка\марай.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7504" y="332656"/>
            <a:ext cx="8856984" cy="6336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45827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endParaRPr lang="ru-RU"/>
          </a:p>
        </p:txBody>
      </p:sp>
      <p:pic>
        <p:nvPicPr>
          <p:cNvPr id="1026" name="Picture 2" descr="C:\Users\Сергей\Desktop\Марай.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0111" y="980728"/>
            <a:ext cx="8842103" cy="52565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302724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r>
              <a:rPr lang="ru-RU" dirty="0" smtClean="0"/>
              <a:t>Первое устное </a:t>
            </a:r>
            <a:r>
              <a:rPr lang="ru-RU" dirty="0"/>
              <a:t>упоминание об адвентистах в Тюмени встречается в 1914 году в связи с началом Первой Мировой Войны. Их преследовали как немецких шпионов.</a:t>
            </a:r>
          </a:p>
          <a:p>
            <a:r>
              <a:rPr lang="ru-RU" dirty="0"/>
              <a:t>В этом же году И. Г. Горелик, русский проповедник из Одессы, был сослан в Тобольск. Возле него образовалась группа верующих, которые жили в Тобольске и Тюмени.</a:t>
            </a:r>
          </a:p>
          <a:p>
            <a:endParaRPr lang="ru-RU" dirty="0"/>
          </a:p>
        </p:txBody>
      </p:sp>
      <p:sp>
        <p:nvSpPr>
          <p:cNvPr id="3" name="Заголовок 2"/>
          <p:cNvSpPr>
            <a:spLocks noGrp="1"/>
          </p:cNvSpPr>
          <p:nvPr>
            <p:ph type="title"/>
          </p:nvPr>
        </p:nvSpPr>
        <p:spPr/>
        <p:txBody>
          <a:bodyPr/>
          <a:lstStyle/>
          <a:p>
            <a:endParaRPr lang="ru-RU"/>
          </a:p>
        </p:txBody>
      </p:sp>
    </p:spTree>
    <p:extLst>
      <p:ext uri="{BB962C8B-B14F-4D97-AF65-F5344CB8AC3E}">
        <p14:creationId xmlns:p14="http://schemas.microsoft.com/office/powerpoint/2010/main" val="332287772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92500" lnSpcReduction="10000"/>
          </a:bodyPr>
          <a:lstStyle/>
          <a:p>
            <a:r>
              <a:rPr lang="ru-RU" dirty="0" smtClean="0"/>
              <a:t>В 1917 году состоятельный брат подарил Тюменской церкви здание по адресу Ленина 14, где и проходили богослужения. Сегодня на месте того здания выстроены жилые многоэтажки.</a:t>
            </a:r>
          </a:p>
          <a:p>
            <a:r>
              <a:rPr lang="ru-RU" dirty="0" smtClean="0"/>
              <a:t>В 1927 году есть уже официальные сведения НКВД об Адвентистах Тюмени. Согласно им 27 ноября 1927 года на собрании по адресу ул. Ленина д.14 присутствовало 34 человека, из них 18 моложе 24 лет.</a:t>
            </a:r>
          </a:p>
          <a:p>
            <a:r>
              <a:rPr lang="ru-RU" dirty="0" smtClean="0"/>
              <a:t>С 32-го до 1948-го сведения об адвентистах прерываются. Скорее всего все были </a:t>
            </a:r>
            <a:r>
              <a:rPr lang="ru-RU" dirty="0" err="1" smtClean="0"/>
              <a:t>репресированы</a:t>
            </a:r>
            <a:r>
              <a:rPr lang="ru-RU" dirty="0" smtClean="0"/>
              <a:t>. Остатки адвентистов выехали в Голышманово, где продолжали собираться до 1953 года. </a:t>
            </a:r>
            <a:endParaRPr lang="ru-RU" dirty="0"/>
          </a:p>
        </p:txBody>
      </p:sp>
      <p:sp>
        <p:nvSpPr>
          <p:cNvPr id="3" name="Заголовок 2"/>
          <p:cNvSpPr>
            <a:spLocks noGrp="1"/>
          </p:cNvSpPr>
          <p:nvPr>
            <p:ph type="title"/>
          </p:nvPr>
        </p:nvSpPr>
        <p:spPr/>
        <p:txBody>
          <a:bodyPr/>
          <a:lstStyle/>
          <a:p>
            <a:endParaRPr lang="ru-RU"/>
          </a:p>
        </p:txBody>
      </p:sp>
    </p:spTree>
    <p:extLst>
      <p:ext uri="{BB962C8B-B14F-4D97-AF65-F5344CB8AC3E}">
        <p14:creationId xmlns:p14="http://schemas.microsoft.com/office/powerpoint/2010/main" val="19943100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92500" lnSpcReduction="10000"/>
          </a:bodyPr>
          <a:lstStyle/>
          <a:p>
            <a:r>
              <a:rPr lang="ru-RU" dirty="0" smtClean="0"/>
              <a:t>В 1949 в Тюмени была зафиксирована подпольная группа, состоящие одновременно из адвентистов и адвентистов-реформистов. </a:t>
            </a:r>
          </a:p>
          <a:p>
            <a:r>
              <a:rPr lang="ru-RU" dirty="0" smtClean="0"/>
              <a:t>В 1957 такая же в Ялуторовске. Там адвентисты отделились от группы пятидесятников.</a:t>
            </a:r>
          </a:p>
          <a:p>
            <a:r>
              <a:rPr lang="ru-RU" dirty="0"/>
              <a:t>7 и 8 июня 1961 </a:t>
            </a:r>
            <a:r>
              <a:rPr lang="ru-RU" dirty="0" smtClean="0"/>
              <a:t>года в Ялуторовске </a:t>
            </a:r>
            <a:r>
              <a:rPr lang="ru-RU" dirty="0"/>
              <a:t>шел громкий процесс. Судили руководителя адвентистов пресвитера Н.Н. Скорикова и пятидесятника Е.И. Бабушкина. Дали по 5 лет лишения свободы с конфискацией всего имущества, с последующей пятилетней </a:t>
            </a:r>
            <a:r>
              <a:rPr lang="ru-RU" dirty="0" smtClean="0"/>
              <a:t>ссылкой</a:t>
            </a:r>
          </a:p>
          <a:p>
            <a:r>
              <a:rPr lang="ru-RU" dirty="0" smtClean="0"/>
              <a:t>К этому же времени относится появление адвентистов в Заводоуковске.</a:t>
            </a:r>
          </a:p>
          <a:p>
            <a:endParaRPr lang="ru-RU" dirty="0"/>
          </a:p>
        </p:txBody>
      </p:sp>
      <p:sp>
        <p:nvSpPr>
          <p:cNvPr id="3" name="Заголовок 2"/>
          <p:cNvSpPr>
            <a:spLocks noGrp="1"/>
          </p:cNvSpPr>
          <p:nvPr>
            <p:ph type="title"/>
          </p:nvPr>
        </p:nvSpPr>
        <p:spPr/>
        <p:txBody>
          <a:bodyPr/>
          <a:lstStyle/>
          <a:p>
            <a:endParaRPr lang="ru-RU"/>
          </a:p>
        </p:txBody>
      </p:sp>
    </p:spTree>
    <p:extLst>
      <p:ext uri="{BB962C8B-B14F-4D97-AF65-F5344CB8AC3E}">
        <p14:creationId xmlns:p14="http://schemas.microsoft.com/office/powerpoint/2010/main" val="2922110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92500"/>
          </a:bodyPr>
          <a:lstStyle/>
          <a:p>
            <a:pPr marL="0" indent="0">
              <a:buNone/>
            </a:pPr>
            <a:r>
              <a:rPr lang="ru-RU" dirty="0"/>
              <a:t> </a:t>
            </a:r>
            <a:r>
              <a:rPr lang="ru-RU" dirty="0" smtClean="0"/>
              <a:t>                 Немного о Заводоуковске:</a:t>
            </a:r>
          </a:p>
          <a:p>
            <a:r>
              <a:rPr lang="ru-RU" dirty="0" smtClean="0"/>
              <a:t>С </a:t>
            </a:r>
            <a:r>
              <a:rPr lang="ru-RU" dirty="0"/>
              <a:t>1960 года была небольшая </a:t>
            </a:r>
            <a:r>
              <a:rPr lang="ru-RU" dirty="0" smtClean="0"/>
              <a:t>группа, организованная тремя ссыльными поволжскими немцами. Несколько верующих переехало в это же время из Заводоуковска, скрываясь от преследований.</a:t>
            </a:r>
          </a:p>
          <a:p>
            <a:r>
              <a:rPr lang="ru-RU" dirty="0" smtClean="0"/>
              <a:t>В </a:t>
            </a:r>
            <a:r>
              <a:rPr lang="ru-RU" dirty="0"/>
              <a:t>1991 году </a:t>
            </a:r>
            <a:r>
              <a:rPr lang="ru-RU" dirty="0" smtClean="0"/>
              <a:t>было официальное рождение церкви </a:t>
            </a:r>
            <a:r>
              <a:rPr lang="ru-RU" dirty="0"/>
              <a:t>в </a:t>
            </a:r>
            <a:r>
              <a:rPr lang="ru-RU" dirty="0" smtClean="0"/>
              <a:t>Заводоуковске</a:t>
            </a:r>
            <a:r>
              <a:rPr lang="ru-RU" dirty="0"/>
              <a:t>. Ее организовал В.Ф. </a:t>
            </a:r>
            <a:r>
              <a:rPr lang="ru-RU" dirty="0" err="1"/>
              <a:t>Томайлы</a:t>
            </a:r>
            <a:r>
              <a:rPr lang="ru-RU" dirty="0"/>
              <a:t>. </a:t>
            </a:r>
            <a:r>
              <a:rPr lang="ru-RU" dirty="0" smtClean="0"/>
              <a:t>С1994 </a:t>
            </a:r>
            <a:r>
              <a:rPr lang="ru-RU" dirty="0"/>
              <a:t>по 1997 пастором был Ф. И. Другов. С 1998 по 2000 Р.В. </a:t>
            </a:r>
            <a:r>
              <a:rPr lang="ru-RU" dirty="0" err="1"/>
              <a:t>Хаблов</a:t>
            </a:r>
            <a:endParaRPr lang="ru-RU" dirty="0"/>
          </a:p>
          <a:p>
            <a:r>
              <a:rPr lang="ru-RU" dirty="0"/>
              <a:t>С 2001 по 2004 снова В.Ф. </a:t>
            </a:r>
            <a:r>
              <a:rPr lang="ru-RU" dirty="0" err="1"/>
              <a:t>Томайлы</a:t>
            </a:r>
            <a:r>
              <a:rPr lang="ru-RU" dirty="0"/>
              <a:t>, 2005-2009 </a:t>
            </a:r>
            <a:r>
              <a:rPr lang="ru-RU" dirty="0" smtClean="0"/>
              <a:t>Беляев В.А., с </a:t>
            </a:r>
            <a:r>
              <a:rPr lang="ru-RU" dirty="0"/>
              <a:t>2010 по настоящее время Беляев А.</a:t>
            </a:r>
          </a:p>
          <a:p>
            <a:endParaRPr lang="ru-RU" dirty="0"/>
          </a:p>
        </p:txBody>
      </p:sp>
      <p:sp>
        <p:nvSpPr>
          <p:cNvPr id="3" name="Заголовок 2"/>
          <p:cNvSpPr>
            <a:spLocks noGrp="1"/>
          </p:cNvSpPr>
          <p:nvPr>
            <p:ph type="title"/>
          </p:nvPr>
        </p:nvSpPr>
        <p:spPr/>
        <p:txBody>
          <a:bodyPr/>
          <a:lstStyle/>
          <a:p>
            <a:endParaRPr lang="ru-RU"/>
          </a:p>
        </p:txBody>
      </p:sp>
    </p:spTree>
    <p:extLst>
      <p:ext uri="{BB962C8B-B14F-4D97-AF65-F5344CB8AC3E}">
        <p14:creationId xmlns:p14="http://schemas.microsoft.com/office/powerpoint/2010/main" val="299807990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a:bodyPr>
          <a:lstStyle/>
          <a:p>
            <a:pPr marL="0" indent="0">
              <a:buNone/>
            </a:pPr>
            <a:r>
              <a:rPr lang="ru-RU" dirty="0" smtClean="0"/>
              <a:t>                             Вернемся к Тюмени</a:t>
            </a:r>
          </a:p>
          <a:p>
            <a:r>
              <a:rPr lang="ru-RU" dirty="0" smtClean="0"/>
              <a:t>В </a:t>
            </a:r>
            <a:r>
              <a:rPr lang="ru-RU" dirty="0"/>
              <a:t>1960 </a:t>
            </a:r>
            <a:r>
              <a:rPr lang="ru-RU" dirty="0" smtClean="0"/>
              <a:t>пресвитером Тюмени </a:t>
            </a:r>
            <a:r>
              <a:rPr lang="ru-RU" dirty="0"/>
              <a:t>был К.Н. Костылев, но КГБ его вынудило «покинуть церковь, отринув религиозный дурман»</a:t>
            </a:r>
          </a:p>
          <a:p>
            <a:r>
              <a:rPr lang="ru-RU" dirty="0" smtClean="0"/>
              <a:t>Тогда осталось 9 членов церкви, из которых 7 посещали богослужение.  Собрания проходили на частной квартире. (Данные тоже из материалов КГБ)</a:t>
            </a:r>
          </a:p>
          <a:p>
            <a:r>
              <a:rPr lang="ru-RU" dirty="0" smtClean="0"/>
              <a:t>После </a:t>
            </a:r>
            <a:r>
              <a:rPr lang="ru-RU" dirty="0"/>
              <a:t>него руководителем общины стала С. Смирнова. </a:t>
            </a:r>
            <a:r>
              <a:rPr lang="ru-RU" dirty="0" smtClean="0"/>
              <a:t>Ее осудили в 1963 году.</a:t>
            </a:r>
            <a:endParaRPr lang="ru-RU" dirty="0"/>
          </a:p>
          <a:p>
            <a:pPr marL="0" indent="0">
              <a:buNone/>
            </a:pPr>
            <a:endParaRPr lang="ru-RU" dirty="0" smtClean="0"/>
          </a:p>
          <a:p>
            <a:endParaRPr lang="ru-RU" dirty="0"/>
          </a:p>
        </p:txBody>
      </p:sp>
      <p:sp>
        <p:nvSpPr>
          <p:cNvPr id="3" name="Заголовок 2"/>
          <p:cNvSpPr>
            <a:spLocks noGrp="1"/>
          </p:cNvSpPr>
          <p:nvPr>
            <p:ph type="title"/>
          </p:nvPr>
        </p:nvSpPr>
        <p:spPr/>
        <p:txBody>
          <a:bodyPr/>
          <a:lstStyle/>
          <a:p>
            <a:endParaRPr lang="ru-RU"/>
          </a:p>
        </p:txBody>
      </p:sp>
    </p:spTree>
    <p:extLst>
      <p:ext uri="{BB962C8B-B14F-4D97-AF65-F5344CB8AC3E}">
        <p14:creationId xmlns:p14="http://schemas.microsoft.com/office/powerpoint/2010/main" val="327571493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92500" lnSpcReduction="20000"/>
          </a:bodyPr>
          <a:lstStyle/>
          <a:p>
            <a:r>
              <a:rPr lang="ru-RU" dirty="0" smtClean="0"/>
              <a:t>Данные за 1970-1980 годы отрывочные и скупые. Известно, что в 1970 году в Тюмени было 9 адвентистов,  в 1978 – 16, в 1980 – 13 человек. Многие из них были реформистами.</a:t>
            </a:r>
          </a:p>
          <a:p>
            <a:r>
              <a:rPr lang="ru-RU" dirty="0" smtClean="0"/>
              <a:t>С 1978 по 1980 пресвитером был </a:t>
            </a:r>
            <a:r>
              <a:rPr lang="ru-RU" dirty="0" err="1" smtClean="0"/>
              <a:t>Ребандт</a:t>
            </a:r>
            <a:r>
              <a:rPr lang="ru-RU" dirty="0" smtClean="0"/>
              <a:t> Даниил Петрович.</a:t>
            </a:r>
          </a:p>
          <a:p>
            <a:r>
              <a:rPr lang="ru-RU" dirty="0" smtClean="0"/>
              <a:t>В начале 1980 года в Тюмень переехал из Хабаровска П.А. </a:t>
            </a:r>
            <a:r>
              <a:rPr lang="ru-RU" dirty="0" err="1" smtClean="0"/>
              <a:t>Павлюк</a:t>
            </a:r>
            <a:r>
              <a:rPr lang="ru-RU" dirty="0" smtClean="0"/>
              <a:t>. После его приезда община уже не относила себя к реформистам. Но реформисты еще были в городе. В 1982 году </a:t>
            </a:r>
            <a:r>
              <a:rPr lang="ru-RU" dirty="0" err="1" smtClean="0"/>
              <a:t>Павлюк</a:t>
            </a:r>
            <a:r>
              <a:rPr lang="ru-RU" dirty="0" smtClean="0"/>
              <a:t> был осужден на 2 года. </a:t>
            </a:r>
          </a:p>
          <a:p>
            <a:r>
              <a:rPr lang="ru-RU" dirty="0" smtClean="0"/>
              <a:t>На тот момент собрания проходили по адресу Садовая 17 (на данный там построен жилой массив)</a:t>
            </a:r>
          </a:p>
          <a:p>
            <a:endParaRPr lang="ru-RU" dirty="0"/>
          </a:p>
        </p:txBody>
      </p:sp>
      <p:sp>
        <p:nvSpPr>
          <p:cNvPr id="3" name="Заголовок 2"/>
          <p:cNvSpPr>
            <a:spLocks noGrp="1"/>
          </p:cNvSpPr>
          <p:nvPr>
            <p:ph type="title"/>
          </p:nvPr>
        </p:nvSpPr>
        <p:spPr/>
        <p:txBody>
          <a:bodyPr/>
          <a:lstStyle/>
          <a:p>
            <a:endParaRPr lang="ru-RU"/>
          </a:p>
        </p:txBody>
      </p:sp>
    </p:spTree>
    <p:extLst>
      <p:ext uri="{BB962C8B-B14F-4D97-AF65-F5344CB8AC3E}">
        <p14:creationId xmlns:p14="http://schemas.microsoft.com/office/powerpoint/2010/main" val="405067049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Новая папка\IMG_817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692696"/>
            <a:ext cx="8783552" cy="5706796"/>
          </a:xfrm>
          <a:prstGeom prst="rect">
            <a:avLst/>
          </a:prstGeom>
          <a:noFill/>
          <a:extLst>
            <a:ext uri="{909E8E84-426E-40DD-AFC4-6F175D3DCCD1}">
              <a14:hiddenFill xmlns:a14="http://schemas.microsoft.com/office/drawing/2010/main">
                <a:solidFill>
                  <a:srgbClr val="FFFFFF"/>
                </a:solidFill>
              </a14:hiddenFill>
            </a:ext>
          </a:extLst>
        </p:spPr>
      </p:pic>
      <p:sp>
        <p:nvSpPr>
          <p:cNvPr id="2" name="Объект 1"/>
          <p:cNvSpPr>
            <a:spLocks noGrp="1"/>
          </p:cNvSpPr>
          <p:nvPr>
            <p:ph idx="1"/>
          </p:nvPr>
        </p:nvSpPr>
        <p:spPr/>
        <p:txBody>
          <a:bodyPr>
            <a:normAutofit fontScale="92500" lnSpcReduction="10000"/>
          </a:bodyPr>
          <a:lstStyle/>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endParaRPr lang="ru-RU" dirty="0"/>
          </a:p>
          <a:p>
            <a:endParaRPr lang="ru-RU" dirty="0" smtClean="0"/>
          </a:p>
          <a:p>
            <a:pPr marL="0" indent="0">
              <a:buNone/>
            </a:pPr>
            <a:r>
              <a:rPr lang="ru-RU" dirty="0"/>
              <a:t> </a:t>
            </a:r>
            <a:r>
              <a:rPr lang="ru-RU" dirty="0" smtClean="0"/>
              <a:t>                           </a:t>
            </a:r>
          </a:p>
          <a:p>
            <a:pPr marL="0" indent="0">
              <a:buNone/>
            </a:pPr>
            <a:r>
              <a:rPr lang="ru-RU" dirty="0"/>
              <a:t> </a:t>
            </a:r>
            <a:r>
              <a:rPr lang="ru-RU" dirty="0" smtClean="0"/>
              <a:t>                                  Садовая </a:t>
            </a:r>
            <a:r>
              <a:rPr lang="ru-RU" dirty="0" smtClean="0"/>
              <a:t>17  </a:t>
            </a:r>
            <a:r>
              <a:rPr lang="ru-RU" dirty="0" smtClean="0"/>
              <a:t>1982 год</a:t>
            </a:r>
            <a:endParaRPr lang="ru-RU" dirty="0"/>
          </a:p>
        </p:txBody>
      </p:sp>
      <p:sp>
        <p:nvSpPr>
          <p:cNvPr id="3" name="Заголовок 2"/>
          <p:cNvSpPr>
            <a:spLocks noGrp="1"/>
          </p:cNvSpPr>
          <p:nvPr>
            <p:ph type="title"/>
          </p:nvPr>
        </p:nvSpPr>
        <p:spPr/>
        <p:txBody>
          <a:bodyPr/>
          <a:lstStyle/>
          <a:p>
            <a:endParaRPr lang="ru-RU"/>
          </a:p>
        </p:txBody>
      </p:sp>
    </p:spTree>
    <p:extLst>
      <p:ext uri="{BB962C8B-B14F-4D97-AF65-F5344CB8AC3E}">
        <p14:creationId xmlns:p14="http://schemas.microsoft.com/office/powerpoint/2010/main" val="224458670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a:bodyPr>
          <a:lstStyle/>
          <a:p>
            <a:r>
              <a:rPr lang="ru-RU" dirty="0"/>
              <a:t>По </a:t>
            </a:r>
            <a:r>
              <a:rPr lang="ru-RU" dirty="0" smtClean="0"/>
              <a:t>адресу Садовая </a:t>
            </a:r>
            <a:r>
              <a:rPr lang="ru-RU" dirty="0" smtClean="0"/>
              <a:t>17  </a:t>
            </a:r>
            <a:r>
              <a:rPr lang="ru-RU" dirty="0"/>
              <a:t>церковь проводила богослужения до момента постройки нового здания в 1990 году.</a:t>
            </a:r>
          </a:p>
          <a:p>
            <a:r>
              <a:rPr lang="ru-RU" dirty="0" smtClean="0"/>
              <a:t>В </a:t>
            </a:r>
            <a:r>
              <a:rPr lang="ru-RU" dirty="0"/>
              <a:t>1984 году церковь впервые получила регистрацию</a:t>
            </a:r>
            <a:r>
              <a:rPr lang="ru-RU" dirty="0" smtClean="0"/>
              <a:t>.</a:t>
            </a:r>
          </a:p>
          <a:p>
            <a:r>
              <a:rPr lang="ru-RU" dirty="0" smtClean="0"/>
              <a:t>В 1990 было построено здание, в котором мы находимся сегодня.</a:t>
            </a:r>
            <a:endParaRPr lang="ru-RU" dirty="0"/>
          </a:p>
          <a:p>
            <a:r>
              <a:rPr lang="ru-RU" dirty="0"/>
              <a:t>В 1993 году в связи с распадом СССР прошли повторную регистрацию у же в </a:t>
            </a:r>
            <a:r>
              <a:rPr lang="ru-RU" dirty="0" smtClean="0"/>
              <a:t>Российской Федерации.</a:t>
            </a:r>
            <a:endParaRPr lang="ru-RU" dirty="0"/>
          </a:p>
        </p:txBody>
      </p:sp>
      <p:sp>
        <p:nvSpPr>
          <p:cNvPr id="3" name="Заголовок 2"/>
          <p:cNvSpPr>
            <a:spLocks noGrp="1"/>
          </p:cNvSpPr>
          <p:nvPr>
            <p:ph type="title"/>
          </p:nvPr>
        </p:nvSpPr>
        <p:spPr/>
        <p:txBody>
          <a:bodyPr/>
          <a:lstStyle/>
          <a:p>
            <a:endParaRPr lang="ru-RU"/>
          </a:p>
        </p:txBody>
      </p:sp>
    </p:spTree>
    <p:extLst>
      <p:ext uri="{BB962C8B-B14F-4D97-AF65-F5344CB8AC3E}">
        <p14:creationId xmlns:p14="http://schemas.microsoft.com/office/powerpoint/2010/main" val="41994527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95536" y="908720"/>
            <a:ext cx="8229600" cy="4896544"/>
          </a:xfrm>
        </p:spPr>
        <p:txBody>
          <a:bodyPr>
            <a:normAutofit/>
          </a:bodyPr>
          <a:lstStyle/>
          <a:p>
            <a:pPr marL="0" indent="0">
              <a:buNone/>
            </a:pPr>
            <a:r>
              <a:rPr lang="ru-RU" sz="4000" b="1" dirty="0" smtClean="0"/>
              <a:t>Позже они были вытеснены </a:t>
            </a:r>
            <a:r>
              <a:rPr lang="ru-RU" sz="4000" b="1" dirty="0" err="1" smtClean="0"/>
              <a:t>тюркоязычными</a:t>
            </a:r>
            <a:r>
              <a:rPr lang="ru-RU" sz="4000" b="1" dirty="0" smtClean="0"/>
              <a:t> кочевниками далее на север, а кочевники основали здесь большое поселение.</a:t>
            </a:r>
            <a:endParaRPr lang="ru-RU" sz="4000" b="1" dirty="0"/>
          </a:p>
        </p:txBody>
      </p:sp>
      <p:sp>
        <p:nvSpPr>
          <p:cNvPr id="3" name="Заголовок 2"/>
          <p:cNvSpPr>
            <a:spLocks noGrp="1"/>
          </p:cNvSpPr>
          <p:nvPr>
            <p:ph type="title"/>
          </p:nvPr>
        </p:nvSpPr>
        <p:spPr>
          <a:xfrm>
            <a:off x="539552" y="1772816"/>
            <a:ext cx="8229600" cy="1219200"/>
          </a:xfrm>
        </p:spPr>
        <p:txBody>
          <a:bodyPr>
            <a:normAutofit/>
          </a:bodyPr>
          <a:lstStyle/>
          <a:p>
            <a:r>
              <a:rPr lang="ru-RU" dirty="0" smtClean="0"/>
              <a:t> </a:t>
            </a:r>
            <a:endParaRPr lang="ru-RU" dirty="0"/>
          </a:p>
        </p:txBody>
      </p:sp>
    </p:spTree>
    <p:extLst>
      <p:ext uri="{BB962C8B-B14F-4D97-AF65-F5344CB8AC3E}">
        <p14:creationId xmlns:p14="http://schemas.microsoft.com/office/powerpoint/2010/main" val="141729638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r>
              <a:rPr lang="ru-RU" dirty="0" smtClean="0"/>
              <a:t>         Пресвитеры за работой</a:t>
            </a:r>
            <a:endParaRPr lang="ru-RU" dirty="0"/>
          </a:p>
        </p:txBody>
      </p:sp>
      <p:pic>
        <p:nvPicPr>
          <p:cNvPr id="1028" name="Picture 4" descr="F:\Новая папка\IMG_8195.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234716" y="1524000"/>
            <a:ext cx="6674567"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951222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Новая папка\IMG_818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95736" y="69343"/>
            <a:ext cx="4968552" cy="6600017"/>
          </a:xfrm>
          <a:prstGeom prst="rect">
            <a:avLst/>
          </a:prstGeom>
          <a:noFill/>
          <a:extLst>
            <a:ext uri="{909E8E84-426E-40DD-AFC4-6F175D3DCCD1}">
              <a14:hiddenFill xmlns:a14="http://schemas.microsoft.com/office/drawing/2010/main">
                <a:solidFill>
                  <a:srgbClr val="FFFFFF"/>
                </a:solidFill>
              </a14:hiddenFill>
            </a:ext>
          </a:extLst>
        </p:spPr>
      </p:pic>
      <p:sp>
        <p:nvSpPr>
          <p:cNvPr id="2" name="Объект 1"/>
          <p:cNvSpPr>
            <a:spLocks noGrp="1"/>
          </p:cNvSpPr>
          <p:nvPr>
            <p:ph idx="1"/>
          </p:nvPr>
        </p:nvSpPr>
        <p:spPr>
          <a:xfrm>
            <a:off x="759335" y="404664"/>
            <a:ext cx="8229600" cy="4572000"/>
          </a:xfrm>
        </p:spPr>
        <p:txBody>
          <a:bodyPr>
            <a:normAutofit/>
          </a:bodyPr>
          <a:lstStyle/>
          <a:p>
            <a:pPr marL="0" indent="0">
              <a:buNone/>
            </a:pPr>
            <a:r>
              <a:rPr lang="ru-RU" dirty="0" smtClean="0"/>
              <a:t>                                   </a:t>
            </a:r>
          </a:p>
          <a:p>
            <a:pPr marL="0" indent="0">
              <a:buNone/>
            </a:pPr>
            <a:endParaRPr lang="ru-RU" dirty="0"/>
          </a:p>
          <a:p>
            <a:pPr marL="0" indent="0">
              <a:buNone/>
            </a:pPr>
            <a:endParaRPr lang="ru-RU" dirty="0" smtClean="0"/>
          </a:p>
          <a:p>
            <a:pPr marL="0" indent="0">
              <a:buNone/>
            </a:pPr>
            <a:r>
              <a:rPr lang="ru-RU" dirty="0" smtClean="0"/>
              <a:t>Здание было построено на месте не санкционированной мусорной свалки</a:t>
            </a:r>
            <a:r>
              <a:rPr lang="ru-RU" dirty="0"/>
              <a:t>. </a:t>
            </a:r>
            <a:r>
              <a:rPr lang="ru-RU" dirty="0" smtClean="0"/>
              <a:t>Было вывезено </a:t>
            </a:r>
            <a:r>
              <a:rPr lang="ru-RU" dirty="0"/>
              <a:t>23 </a:t>
            </a:r>
            <a:r>
              <a:rPr lang="ru-RU" dirty="0" err="1"/>
              <a:t>камаза</a:t>
            </a:r>
            <a:r>
              <a:rPr lang="ru-RU" dirty="0"/>
              <a:t> мусора за день.</a:t>
            </a:r>
          </a:p>
          <a:p>
            <a:pPr marL="0" indent="0">
              <a:buNone/>
            </a:pPr>
            <a:endParaRPr lang="ru-RU" dirty="0" smtClean="0"/>
          </a:p>
          <a:p>
            <a:pPr marL="0" indent="0">
              <a:buNone/>
            </a:pPr>
            <a:r>
              <a:rPr lang="ru-RU" dirty="0" smtClean="0"/>
              <a:t>Фундамент, стены и крыша были возведены всего за 28 дней. </a:t>
            </a:r>
            <a:endParaRPr lang="ru-RU" dirty="0"/>
          </a:p>
        </p:txBody>
      </p:sp>
      <p:sp>
        <p:nvSpPr>
          <p:cNvPr id="3" name="Заголовок 2"/>
          <p:cNvSpPr>
            <a:spLocks noGrp="1"/>
          </p:cNvSpPr>
          <p:nvPr>
            <p:ph type="title"/>
          </p:nvPr>
        </p:nvSpPr>
        <p:spPr/>
        <p:txBody>
          <a:bodyPr/>
          <a:lstStyle/>
          <a:p>
            <a:endParaRPr lang="ru-RU" dirty="0"/>
          </a:p>
        </p:txBody>
      </p:sp>
    </p:spTree>
    <p:extLst>
      <p:ext uri="{BB962C8B-B14F-4D97-AF65-F5344CB8AC3E}">
        <p14:creationId xmlns:p14="http://schemas.microsoft.com/office/powerpoint/2010/main" val="211966659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260648"/>
            <a:ext cx="8496944" cy="5050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Заголовок 2"/>
          <p:cNvSpPr>
            <a:spLocks noGrp="1"/>
          </p:cNvSpPr>
          <p:nvPr>
            <p:ph type="title"/>
          </p:nvPr>
        </p:nvSpPr>
        <p:spPr>
          <a:xfrm>
            <a:off x="539552" y="5157192"/>
            <a:ext cx="8229600" cy="1219200"/>
          </a:xfrm>
        </p:spPr>
        <p:txBody>
          <a:bodyPr/>
          <a:lstStyle/>
          <a:p>
            <a:r>
              <a:rPr lang="ru-RU" dirty="0" smtClean="0"/>
              <a:t>            Посвящение церкви.</a:t>
            </a:r>
            <a:endParaRPr lang="ru-RU" dirty="0"/>
          </a:p>
        </p:txBody>
      </p:sp>
    </p:spTree>
    <p:extLst>
      <p:ext uri="{BB962C8B-B14F-4D97-AF65-F5344CB8AC3E}">
        <p14:creationId xmlns:p14="http://schemas.microsoft.com/office/powerpoint/2010/main" val="301184492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F:\Новая папка\IMG_8213.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1520" y="260648"/>
            <a:ext cx="8587973" cy="6443964"/>
          </a:xfrm>
          <a:prstGeom prst="rect">
            <a:avLst/>
          </a:prstGeom>
          <a:noFill/>
          <a:extLst>
            <a:ext uri="{909E8E84-426E-40DD-AFC4-6F175D3DCCD1}">
              <a14:hiddenFill xmlns:a14="http://schemas.microsoft.com/office/drawing/2010/main">
                <a:solidFill>
                  <a:srgbClr val="FFFFFF"/>
                </a:solidFill>
              </a14:hiddenFill>
            </a:ext>
          </a:extLst>
        </p:spPr>
      </p:pic>
      <p:sp>
        <p:nvSpPr>
          <p:cNvPr id="3" name="Заголовок 2"/>
          <p:cNvSpPr>
            <a:spLocks noGrp="1"/>
          </p:cNvSpPr>
          <p:nvPr>
            <p:ph type="title"/>
          </p:nvPr>
        </p:nvSpPr>
        <p:spPr>
          <a:xfrm>
            <a:off x="539552" y="1052736"/>
            <a:ext cx="8229600" cy="1219200"/>
          </a:xfrm>
        </p:spPr>
        <p:txBody>
          <a:bodyPr>
            <a:normAutofit fontScale="90000"/>
          </a:bodyPr>
          <a:lstStyle/>
          <a:p>
            <a:r>
              <a:rPr lang="ru-RU" dirty="0" smtClean="0"/>
              <a:t>На концерт христианской песни приехало 500 участников из различных церквей</a:t>
            </a:r>
            <a:endParaRPr lang="ru-RU" dirty="0"/>
          </a:p>
        </p:txBody>
      </p:sp>
    </p:spTree>
    <p:extLst>
      <p:ext uri="{BB962C8B-B14F-4D97-AF65-F5344CB8AC3E}">
        <p14:creationId xmlns:p14="http://schemas.microsoft.com/office/powerpoint/2010/main" val="46627493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endParaRPr lang="ru-RU"/>
          </a:p>
        </p:txBody>
      </p:sp>
      <p:pic>
        <p:nvPicPr>
          <p:cNvPr id="6146" name="Picture 2" descr="F:\Новая папка\IMG_8222.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260648"/>
            <a:ext cx="8493439" cy="62369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446626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endParaRPr lang="ru-RU"/>
          </a:p>
        </p:txBody>
      </p:sp>
      <p:pic>
        <p:nvPicPr>
          <p:cNvPr id="7170" name="Picture 2" descr="F:\Новая папка\IMG_8212.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9512" y="260648"/>
            <a:ext cx="8741971" cy="65217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766911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62500" lnSpcReduction="20000"/>
          </a:bodyPr>
          <a:lstStyle/>
          <a:p>
            <a:pPr marL="0" indent="0">
              <a:buNone/>
            </a:pPr>
            <a:r>
              <a:rPr lang="ru-RU" dirty="0" smtClean="0"/>
              <a:t>1914 И.Г. Горелик (Тобольск)</a:t>
            </a:r>
          </a:p>
          <a:p>
            <a:pPr marL="0" indent="0">
              <a:buNone/>
            </a:pPr>
            <a:r>
              <a:rPr lang="ru-RU" dirty="0" smtClean="0"/>
              <a:t>1917 – 1957 – не известно</a:t>
            </a:r>
          </a:p>
          <a:p>
            <a:pPr marL="0" indent="0">
              <a:buNone/>
            </a:pPr>
            <a:r>
              <a:rPr lang="ru-RU" dirty="0" smtClean="0"/>
              <a:t>1957 – 1961  Н.Н. Скориков (Ялуторовск)</a:t>
            </a:r>
          </a:p>
          <a:p>
            <a:pPr marL="0" indent="0">
              <a:buNone/>
            </a:pPr>
            <a:r>
              <a:rPr lang="ru-RU" dirty="0" smtClean="0"/>
              <a:t>1960 – К.Н. Костылев</a:t>
            </a:r>
          </a:p>
          <a:p>
            <a:pPr marL="0" indent="0">
              <a:buNone/>
            </a:pPr>
            <a:r>
              <a:rPr lang="ru-RU" dirty="0" smtClean="0"/>
              <a:t>1960 – 1963 С. Смирнова</a:t>
            </a:r>
          </a:p>
          <a:p>
            <a:pPr marL="0" indent="0">
              <a:buNone/>
            </a:pPr>
            <a:r>
              <a:rPr lang="ru-RU" dirty="0" smtClean="0"/>
              <a:t>1963 – 1978 – не известно</a:t>
            </a:r>
          </a:p>
          <a:p>
            <a:pPr marL="0" indent="0">
              <a:buNone/>
            </a:pPr>
            <a:r>
              <a:rPr lang="ru-RU" dirty="0" smtClean="0"/>
              <a:t>1978-1980 – </a:t>
            </a:r>
            <a:r>
              <a:rPr lang="ru-RU" dirty="0" err="1" smtClean="0"/>
              <a:t>Ребандт</a:t>
            </a:r>
            <a:r>
              <a:rPr lang="ru-RU" dirty="0" smtClean="0"/>
              <a:t> Даниил Петрович</a:t>
            </a:r>
          </a:p>
          <a:p>
            <a:pPr marL="0" indent="0">
              <a:buNone/>
            </a:pPr>
            <a:r>
              <a:rPr lang="ru-RU" dirty="0" smtClean="0"/>
              <a:t>1980 – 1982 – П.А. </a:t>
            </a:r>
            <a:r>
              <a:rPr lang="ru-RU" dirty="0" err="1" smtClean="0"/>
              <a:t>Павлюк</a:t>
            </a:r>
            <a:r>
              <a:rPr lang="ru-RU" dirty="0" smtClean="0"/>
              <a:t> </a:t>
            </a:r>
          </a:p>
          <a:p>
            <a:pPr marL="0" indent="0">
              <a:buNone/>
            </a:pPr>
            <a:r>
              <a:rPr lang="ru-RU" dirty="0" smtClean="0"/>
              <a:t>1982-1984 В.Е. </a:t>
            </a:r>
            <a:r>
              <a:rPr lang="ru-RU" dirty="0" err="1" smtClean="0"/>
              <a:t>Снытко</a:t>
            </a:r>
            <a:endParaRPr lang="ru-RU" dirty="0" smtClean="0"/>
          </a:p>
          <a:p>
            <a:pPr marL="0" indent="0">
              <a:buNone/>
            </a:pPr>
            <a:r>
              <a:rPr lang="ru-RU" dirty="0" smtClean="0"/>
              <a:t>1984-1990 И.Ф</a:t>
            </a:r>
            <a:r>
              <a:rPr lang="ru-RU" dirty="0"/>
              <a:t>. </a:t>
            </a:r>
            <a:r>
              <a:rPr lang="ru-RU" dirty="0" err="1" smtClean="0"/>
              <a:t>Томайлы</a:t>
            </a:r>
            <a:r>
              <a:rPr lang="ru-RU" dirty="0" smtClean="0"/>
              <a:t> </a:t>
            </a:r>
            <a:r>
              <a:rPr lang="ru-RU" dirty="0"/>
              <a:t>и В.Ф. </a:t>
            </a:r>
            <a:r>
              <a:rPr lang="ru-RU" dirty="0" err="1" smtClean="0"/>
              <a:t>Томайлы</a:t>
            </a:r>
            <a:endParaRPr lang="ru-RU" dirty="0" smtClean="0"/>
          </a:p>
          <a:p>
            <a:pPr marL="0" indent="0">
              <a:buNone/>
            </a:pPr>
            <a:r>
              <a:rPr lang="ru-RU" dirty="0" smtClean="0"/>
              <a:t>1990-1991 Соколовский Д.Я.</a:t>
            </a:r>
            <a:endParaRPr lang="ru-RU" dirty="0"/>
          </a:p>
          <a:p>
            <a:pPr marL="0" indent="0">
              <a:buNone/>
            </a:pPr>
            <a:r>
              <a:rPr lang="ru-RU" dirty="0" smtClean="0"/>
              <a:t>1992-1995 </a:t>
            </a:r>
            <a:r>
              <a:rPr lang="ru-RU" dirty="0" err="1" smtClean="0"/>
              <a:t>В.Капустин</a:t>
            </a:r>
            <a:endParaRPr lang="ru-RU" dirty="0" smtClean="0"/>
          </a:p>
          <a:p>
            <a:pPr marL="0" indent="0">
              <a:buNone/>
            </a:pPr>
            <a:r>
              <a:rPr lang="ru-RU" dirty="0" smtClean="0"/>
              <a:t>1996 – 1999 А. </a:t>
            </a:r>
            <a:r>
              <a:rPr lang="ru-RU" dirty="0" err="1" smtClean="0"/>
              <a:t>Лисичный</a:t>
            </a:r>
            <a:endParaRPr lang="ru-RU" dirty="0" smtClean="0"/>
          </a:p>
          <a:p>
            <a:pPr marL="0" indent="0">
              <a:buNone/>
            </a:pPr>
            <a:r>
              <a:rPr lang="ru-RU" dirty="0" smtClean="0"/>
              <a:t>2000 -2003 </a:t>
            </a:r>
            <a:r>
              <a:rPr lang="ru-RU" dirty="0" err="1" smtClean="0"/>
              <a:t>П.Я.Карабатов</a:t>
            </a:r>
            <a:r>
              <a:rPr lang="ru-RU" dirty="0"/>
              <a:t> </a:t>
            </a:r>
            <a:r>
              <a:rPr lang="ru-RU" dirty="0" smtClean="0"/>
              <a:t>и Р.В. </a:t>
            </a:r>
            <a:r>
              <a:rPr lang="ru-RU" dirty="0" err="1" smtClean="0"/>
              <a:t>Хаблов</a:t>
            </a:r>
            <a:endParaRPr lang="ru-RU" dirty="0" smtClean="0"/>
          </a:p>
          <a:p>
            <a:pPr marL="0" indent="0">
              <a:buNone/>
            </a:pPr>
            <a:r>
              <a:rPr lang="ru-RU" dirty="0" smtClean="0"/>
              <a:t>2003 – 2011 - В.В. </a:t>
            </a:r>
            <a:r>
              <a:rPr lang="ru-RU" dirty="0" err="1" smtClean="0"/>
              <a:t>Медвидь</a:t>
            </a:r>
            <a:endParaRPr lang="ru-RU" dirty="0" smtClean="0"/>
          </a:p>
          <a:p>
            <a:pPr marL="0" indent="0">
              <a:buNone/>
            </a:pPr>
            <a:r>
              <a:rPr lang="ru-RU" dirty="0" smtClean="0"/>
              <a:t>2011 – по настоящее время Ларионов С.Н.</a:t>
            </a:r>
          </a:p>
          <a:p>
            <a:pPr marL="0" indent="0">
              <a:buNone/>
            </a:pPr>
            <a:endParaRPr lang="ru-RU" dirty="0" smtClean="0"/>
          </a:p>
          <a:p>
            <a:pPr marL="0" indent="0">
              <a:buNone/>
            </a:pPr>
            <a:endParaRPr lang="ru-RU" dirty="0" smtClean="0"/>
          </a:p>
          <a:p>
            <a:pPr marL="0" indent="0">
              <a:buNone/>
            </a:pPr>
            <a:endParaRPr lang="ru-RU" dirty="0"/>
          </a:p>
        </p:txBody>
      </p:sp>
      <p:sp>
        <p:nvSpPr>
          <p:cNvPr id="3" name="Заголовок 2"/>
          <p:cNvSpPr>
            <a:spLocks noGrp="1"/>
          </p:cNvSpPr>
          <p:nvPr>
            <p:ph type="title"/>
          </p:nvPr>
        </p:nvSpPr>
        <p:spPr/>
        <p:txBody>
          <a:bodyPr>
            <a:normAutofit fontScale="90000"/>
          </a:bodyPr>
          <a:lstStyle/>
          <a:p>
            <a:r>
              <a:rPr lang="ru-RU" dirty="0" smtClean="0"/>
              <a:t>Список известных нам служителей церкви с 1914 года по настоящее время</a:t>
            </a:r>
            <a:endParaRPr lang="ru-RU" dirty="0"/>
          </a:p>
        </p:txBody>
      </p:sp>
    </p:spTree>
    <p:extLst>
      <p:ext uri="{BB962C8B-B14F-4D97-AF65-F5344CB8AC3E}">
        <p14:creationId xmlns:p14="http://schemas.microsoft.com/office/powerpoint/2010/main" val="193074061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92500" lnSpcReduction="20000"/>
          </a:bodyPr>
          <a:lstStyle/>
          <a:p>
            <a:r>
              <a:rPr lang="ru-RU" dirty="0" smtClean="0"/>
              <a:t>Сегодня 270 членов церкви</a:t>
            </a:r>
          </a:p>
          <a:p>
            <a:r>
              <a:rPr lang="ru-RU" dirty="0" smtClean="0"/>
              <a:t>Работают клуб следопытов и клуб здоровья. Проводятся молодежные и подростковые лагеря.</a:t>
            </a:r>
          </a:p>
          <a:p>
            <a:r>
              <a:rPr lang="ru-RU" dirty="0" smtClean="0"/>
              <a:t>Сильный детский и молодежный отделы.</a:t>
            </a:r>
          </a:p>
          <a:p>
            <a:r>
              <a:rPr lang="ru-RU" dirty="0" smtClean="0"/>
              <a:t>Набирает обороты семейное служение.</a:t>
            </a:r>
          </a:p>
          <a:p>
            <a:r>
              <a:rPr lang="ru-RU" dirty="0" smtClean="0"/>
              <a:t>Проводятся выставки здоровья и множество других акций совместно с другими протестантскими церквами города.</a:t>
            </a:r>
          </a:p>
          <a:p>
            <a:r>
              <a:rPr lang="ru-RU" dirty="0" smtClean="0"/>
              <a:t>Ежегодно распространяется 84.000 газет «Сокрытое Сокровище» и 6000 миссионерских книг.</a:t>
            </a:r>
          </a:p>
          <a:p>
            <a:r>
              <a:rPr lang="ru-RU" dirty="0" smtClean="0"/>
              <a:t>Проводятся евангельские программы.</a:t>
            </a:r>
          </a:p>
          <a:p>
            <a:r>
              <a:rPr lang="ru-RU" dirty="0" smtClean="0"/>
              <a:t>Работает стол заказов продуктов здорового питания.</a:t>
            </a:r>
            <a:endParaRPr lang="ru-RU" dirty="0"/>
          </a:p>
        </p:txBody>
      </p:sp>
      <p:sp>
        <p:nvSpPr>
          <p:cNvPr id="3" name="Заголовок 2"/>
          <p:cNvSpPr>
            <a:spLocks noGrp="1"/>
          </p:cNvSpPr>
          <p:nvPr>
            <p:ph type="title"/>
          </p:nvPr>
        </p:nvSpPr>
        <p:spPr/>
        <p:txBody>
          <a:bodyPr/>
          <a:lstStyle/>
          <a:p>
            <a:endParaRPr lang="ru-RU"/>
          </a:p>
        </p:txBody>
      </p:sp>
    </p:spTree>
    <p:extLst>
      <p:ext uri="{BB962C8B-B14F-4D97-AF65-F5344CB8AC3E}">
        <p14:creationId xmlns:p14="http://schemas.microsoft.com/office/powerpoint/2010/main" val="392375729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r>
              <a:rPr lang="ru-RU" dirty="0" smtClean="0"/>
              <a:t>В планах открытие магазинов здорового питания.</a:t>
            </a:r>
          </a:p>
          <a:p>
            <a:r>
              <a:rPr lang="ru-RU" dirty="0" smtClean="0"/>
              <a:t>Санатория</a:t>
            </a:r>
          </a:p>
          <a:p>
            <a:r>
              <a:rPr lang="ru-RU" dirty="0" smtClean="0"/>
              <a:t>Многофункционального центра</a:t>
            </a:r>
          </a:p>
          <a:p>
            <a:r>
              <a:rPr lang="ru-RU" dirty="0" smtClean="0"/>
              <a:t>Кафе</a:t>
            </a:r>
          </a:p>
          <a:p>
            <a:r>
              <a:rPr lang="ru-RU" dirty="0" smtClean="0"/>
              <a:t>Детского сада</a:t>
            </a:r>
            <a:endParaRPr lang="ru-RU" dirty="0"/>
          </a:p>
          <a:p>
            <a:endParaRPr lang="ru-RU" dirty="0" smtClean="0"/>
          </a:p>
          <a:p>
            <a:endParaRPr lang="ru-RU" dirty="0"/>
          </a:p>
        </p:txBody>
      </p:sp>
      <p:sp>
        <p:nvSpPr>
          <p:cNvPr id="3" name="Заголовок 2"/>
          <p:cNvSpPr>
            <a:spLocks noGrp="1"/>
          </p:cNvSpPr>
          <p:nvPr>
            <p:ph type="title"/>
          </p:nvPr>
        </p:nvSpPr>
        <p:spPr/>
        <p:txBody>
          <a:bodyPr/>
          <a:lstStyle/>
          <a:p>
            <a:endParaRPr lang="ru-RU"/>
          </a:p>
        </p:txBody>
      </p:sp>
    </p:spTree>
    <p:extLst>
      <p:ext uri="{BB962C8B-B14F-4D97-AF65-F5344CB8AC3E}">
        <p14:creationId xmlns:p14="http://schemas.microsoft.com/office/powerpoint/2010/main" val="37385733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r>
              <a:rPr lang="ru-RU" dirty="0" smtClean="0"/>
              <a:t>В 1240 году царевич </a:t>
            </a:r>
            <a:r>
              <a:rPr lang="ru-RU" dirty="0" err="1" smtClean="0"/>
              <a:t>Тойбуга</a:t>
            </a:r>
            <a:r>
              <a:rPr lang="ru-RU" dirty="0" smtClean="0"/>
              <a:t> сын </a:t>
            </a:r>
            <a:r>
              <a:rPr lang="ru-RU" dirty="0" err="1" smtClean="0"/>
              <a:t>Торгул</a:t>
            </a:r>
            <a:r>
              <a:rPr lang="ru-RU" dirty="0" smtClean="0"/>
              <a:t> хана, который был </a:t>
            </a:r>
            <a:r>
              <a:rPr lang="ru-RU" dirty="0" err="1" smtClean="0"/>
              <a:t>побратимым</a:t>
            </a:r>
            <a:r>
              <a:rPr lang="ru-RU" dirty="0" smtClean="0"/>
              <a:t> Чингиз хана, основал город и назвал его в честь Чингиз хана. </a:t>
            </a:r>
            <a:r>
              <a:rPr lang="ru-RU" dirty="0" err="1" smtClean="0"/>
              <a:t>Чинги</a:t>
            </a:r>
            <a:r>
              <a:rPr lang="ru-RU" dirty="0" smtClean="0"/>
              <a:t>-тура. То есть город Чингиза на Туре. Этот город был один из основных в Золотой Орде. </a:t>
            </a:r>
          </a:p>
          <a:p>
            <a:r>
              <a:rPr lang="ru-RU" dirty="0" smtClean="0"/>
              <a:t>Чуть позже его стали называть </a:t>
            </a:r>
            <a:r>
              <a:rPr lang="ru-RU" dirty="0" err="1" smtClean="0"/>
              <a:t>Тумен</a:t>
            </a:r>
            <a:r>
              <a:rPr lang="ru-RU" dirty="0" smtClean="0"/>
              <a:t>, что с тюркского означало 10.000 </a:t>
            </a:r>
            <a:r>
              <a:rPr lang="ru-RU" dirty="0" err="1" smtClean="0"/>
              <a:t>подданых</a:t>
            </a:r>
            <a:r>
              <a:rPr lang="ru-RU" dirty="0" smtClean="0"/>
              <a:t>.</a:t>
            </a:r>
            <a:endParaRPr lang="ru-RU" dirty="0"/>
          </a:p>
        </p:txBody>
      </p:sp>
      <p:sp>
        <p:nvSpPr>
          <p:cNvPr id="3" name="Заголовок 2"/>
          <p:cNvSpPr>
            <a:spLocks noGrp="1"/>
          </p:cNvSpPr>
          <p:nvPr>
            <p:ph type="title"/>
          </p:nvPr>
        </p:nvSpPr>
        <p:spPr/>
        <p:txBody>
          <a:bodyPr>
            <a:normAutofit fontScale="90000"/>
          </a:bodyPr>
          <a:lstStyle/>
          <a:p>
            <a:r>
              <a:rPr lang="ru-RU" b="1" dirty="0" smtClean="0"/>
              <a:t>   Первое упоминание о Тюмени  	связанно с Чингиз ханом.</a:t>
            </a:r>
            <a:endParaRPr lang="ru-RU" b="1" dirty="0"/>
          </a:p>
        </p:txBody>
      </p:sp>
    </p:spTree>
    <p:extLst>
      <p:ext uri="{BB962C8B-B14F-4D97-AF65-F5344CB8AC3E}">
        <p14:creationId xmlns:p14="http://schemas.microsoft.com/office/powerpoint/2010/main" val="25368593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539552" y="3212976"/>
            <a:ext cx="8229600" cy="1219200"/>
          </a:xfrm>
        </p:spPr>
        <p:txBody>
          <a:bodyPr>
            <a:normAutofit fontScale="90000"/>
          </a:bodyPr>
          <a:lstStyle/>
          <a:p>
            <a:r>
              <a:rPr lang="ru-RU" b="1" dirty="0"/>
              <a:t>Из числа известных науке документов город впервые появляется на карте Каталонского атласа в 1375 году как «</a:t>
            </a:r>
            <a:r>
              <a:rPr lang="ru-RU" b="1" dirty="0" err="1"/>
              <a:t>Singui</a:t>
            </a:r>
            <a:r>
              <a:rPr lang="ru-RU" b="1" dirty="0"/>
              <a:t>», центр Тюменского </a:t>
            </a:r>
            <a:r>
              <a:rPr lang="ru-RU" b="1" dirty="0" smtClean="0"/>
              <a:t>вилайета.</a:t>
            </a:r>
            <a:r>
              <a:rPr lang="ru-RU" b="1" dirty="0"/>
              <a:t/>
            </a:r>
            <a:br>
              <a:rPr lang="ru-RU" b="1" dirty="0"/>
            </a:br>
            <a:endParaRPr lang="ru-RU" b="1" dirty="0"/>
          </a:p>
        </p:txBody>
      </p:sp>
    </p:spTree>
    <p:extLst>
      <p:ext uri="{BB962C8B-B14F-4D97-AF65-F5344CB8AC3E}">
        <p14:creationId xmlns:p14="http://schemas.microsoft.com/office/powerpoint/2010/main" val="35123296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r>
              <a:rPr lang="ru-RU" dirty="0"/>
              <a:t>В 1377 году </a:t>
            </a:r>
            <a:r>
              <a:rPr lang="ru-RU" dirty="0" smtClean="0"/>
              <a:t>легендарный </a:t>
            </a:r>
            <a:r>
              <a:rPr lang="ru-RU" dirty="0" err="1" smtClean="0"/>
              <a:t>Тохтамыш</a:t>
            </a:r>
            <a:r>
              <a:rPr lang="ru-RU" dirty="0" smtClean="0"/>
              <a:t>, при </a:t>
            </a:r>
            <a:r>
              <a:rPr lang="ru-RU" dirty="0"/>
              <a:t>поддержке войск </a:t>
            </a:r>
            <a:r>
              <a:rPr lang="ru-RU" dirty="0" smtClean="0"/>
              <a:t>Тамерлана, </a:t>
            </a:r>
            <a:r>
              <a:rPr lang="ru-RU" dirty="0"/>
              <a:t>приступил к завоеванию Золотой Орды</a:t>
            </a:r>
            <a:r>
              <a:rPr lang="ru-RU" dirty="0" smtClean="0"/>
              <a:t>.</a:t>
            </a:r>
          </a:p>
          <a:p>
            <a:r>
              <a:rPr lang="ru-RU" dirty="0" smtClean="0"/>
              <a:t>В 1380 он завоевывает </a:t>
            </a:r>
            <a:r>
              <a:rPr lang="ru-RU" dirty="0" err="1" smtClean="0"/>
              <a:t>Злотую</a:t>
            </a:r>
            <a:r>
              <a:rPr lang="ru-RU" dirty="0" smtClean="0"/>
              <a:t> Орду, разбивая Мамая и делает свою ставку в Тюмени и </a:t>
            </a:r>
            <a:r>
              <a:rPr lang="ru-RU" dirty="0" err="1" smtClean="0"/>
              <a:t>Кашлыке</a:t>
            </a:r>
            <a:r>
              <a:rPr lang="ru-RU" dirty="0"/>
              <a:t>, в 17 км выше современного </a:t>
            </a:r>
            <a:r>
              <a:rPr lang="ru-RU" dirty="0" smtClean="0"/>
              <a:t>Тобольска.</a:t>
            </a:r>
          </a:p>
          <a:p>
            <a:r>
              <a:rPr lang="ru-RU" dirty="0"/>
              <a:t>в 1406 г. был убит в сибирской земле близ Тюмени</a:t>
            </a:r>
            <a:endParaRPr lang="ru-RU" dirty="0" smtClean="0"/>
          </a:p>
          <a:p>
            <a:endParaRPr lang="ru-RU" dirty="0"/>
          </a:p>
        </p:txBody>
      </p:sp>
      <p:sp>
        <p:nvSpPr>
          <p:cNvPr id="3" name="Заголовок 2"/>
          <p:cNvSpPr>
            <a:spLocks noGrp="1"/>
          </p:cNvSpPr>
          <p:nvPr>
            <p:ph type="title"/>
          </p:nvPr>
        </p:nvSpPr>
        <p:spPr/>
        <p:txBody>
          <a:bodyPr/>
          <a:lstStyle/>
          <a:p>
            <a:endParaRPr lang="ru-RU"/>
          </a:p>
        </p:txBody>
      </p:sp>
    </p:spTree>
    <p:extLst>
      <p:ext uri="{BB962C8B-B14F-4D97-AF65-F5344CB8AC3E}">
        <p14:creationId xmlns:p14="http://schemas.microsoft.com/office/powerpoint/2010/main" val="6159445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fontScale="92500" lnSpcReduction="10000"/>
          </a:bodyPr>
          <a:lstStyle/>
          <a:p>
            <a:endParaRPr lang="ru-RU" dirty="0" smtClean="0"/>
          </a:p>
          <a:p>
            <a:r>
              <a:rPr lang="ru-RU" dirty="0" smtClean="0"/>
              <a:t>В </a:t>
            </a:r>
            <a:r>
              <a:rPr lang="ru-RU" dirty="0"/>
              <a:t>1428 году </a:t>
            </a:r>
            <a:r>
              <a:rPr lang="ru-RU" dirty="0" err="1"/>
              <a:t>Чинги</a:t>
            </a:r>
            <a:r>
              <a:rPr lang="ru-RU" dirty="0"/>
              <a:t>-Тура стала первой столицей Узбекского ханства, основанного </a:t>
            </a:r>
            <a:r>
              <a:rPr lang="ru-RU" dirty="0" err="1" smtClean="0"/>
              <a:t>Абул-каиром</a:t>
            </a:r>
            <a:r>
              <a:rPr lang="ru-RU" dirty="0" smtClean="0"/>
              <a:t>.</a:t>
            </a:r>
          </a:p>
          <a:p>
            <a:r>
              <a:rPr lang="ru-RU" dirty="0" smtClean="0"/>
              <a:t>«В </a:t>
            </a:r>
            <a:r>
              <a:rPr lang="ru-RU" dirty="0"/>
              <a:t>1428 г. в области Тура (Западная Сибирь) в возрасте 17 лет </a:t>
            </a:r>
            <a:r>
              <a:rPr lang="ru-RU" dirty="0" err="1"/>
              <a:t>Абулхаир</a:t>
            </a:r>
            <a:r>
              <a:rPr lang="ru-RU" dirty="0"/>
              <a:t> был провозглашен </a:t>
            </a:r>
            <a:r>
              <a:rPr lang="ru-RU" dirty="0" smtClean="0"/>
              <a:t>ханом». – материал из Кипчак-хан </a:t>
            </a:r>
            <a:r>
              <a:rPr lang="ru-RU" dirty="0" err="1"/>
              <a:t>Та'рих</a:t>
            </a:r>
            <a:r>
              <a:rPr lang="ru-RU" dirty="0"/>
              <a:t>-и Кипчак // Материалы по истории казахских ханств XV-XVIII веков (Извлечения из персидских и тюркских сочинений) / Отв. ред. Б. Сулейменов. — Алма-Ата: Наука, 1969. — 652 с</a:t>
            </a:r>
            <a:r>
              <a:rPr lang="ru-RU" dirty="0" smtClean="0"/>
              <a:t>.</a:t>
            </a:r>
          </a:p>
          <a:p>
            <a:r>
              <a:rPr lang="ru-RU" dirty="0"/>
              <a:t>Ахмедов Б. А. Государство кочевых узбеков при Абу-л-</a:t>
            </a:r>
            <a:r>
              <a:rPr lang="ru-RU" dirty="0" err="1"/>
              <a:t>хайр</a:t>
            </a:r>
            <a:r>
              <a:rPr lang="ru-RU" dirty="0"/>
              <a:t>-хане // Государство кочевых узбеков. — М.: Наука, 1965. — С. 32-70. — 194 с.</a:t>
            </a:r>
            <a:endParaRPr lang="ru-RU" dirty="0" smtClean="0"/>
          </a:p>
        </p:txBody>
      </p:sp>
      <p:sp>
        <p:nvSpPr>
          <p:cNvPr id="3" name="Заголовок 2"/>
          <p:cNvSpPr>
            <a:spLocks noGrp="1"/>
          </p:cNvSpPr>
          <p:nvPr>
            <p:ph type="title"/>
          </p:nvPr>
        </p:nvSpPr>
        <p:spPr/>
        <p:txBody>
          <a:bodyPr/>
          <a:lstStyle/>
          <a:p>
            <a:endParaRPr lang="ru-RU"/>
          </a:p>
        </p:txBody>
      </p:sp>
    </p:spTree>
    <p:extLst>
      <p:ext uri="{BB962C8B-B14F-4D97-AF65-F5344CB8AC3E}">
        <p14:creationId xmlns:p14="http://schemas.microsoft.com/office/powerpoint/2010/main" val="12584032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normAutofit lnSpcReduction="10000"/>
          </a:bodyPr>
          <a:lstStyle/>
          <a:p>
            <a:r>
              <a:rPr lang="ru-RU" dirty="0"/>
              <a:t>Вот что пишет о </a:t>
            </a:r>
            <a:r>
              <a:rPr lang="ru-RU" dirty="0" err="1"/>
              <a:t>Чинги</a:t>
            </a:r>
            <a:r>
              <a:rPr lang="ru-RU" dirty="0"/>
              <a:t>-Туре тюменский археолог Наталья Петровна Матвеева:</a:t>
            </a:r>
          </a:p>
          <a:p>
            <a:endParaRPr lang="ru-RU" dirty="0"/>
          </a:p>
          <a:p>
            <a:r>
              <a:rPr lang="ru-RU" dirty="0"/>
              <a:t>Здесь объявляли войну и заключали мир, принимали иностранных послов, плели дворцовые интриги. Сюда приходили караваны бухарских и самаркандских послов, прибывали дипломатические миссии, приезжали шейхи — проповедники ислама, знатоки письменности и литературы Востока. Три, а может быть, и четыре века была она одним из форпостов мусульманской культуры в Западной Сибири.</a:t>
            </a:r>
          </a:p>
        </p:txBody>
      </p:sp>
      <p:sp>
        <p:nvSpPr>
          <p:cNvPr id="3" name="Заголовок 2"/>
          <p:cNvSpPr>
            <a:spLocks noGrp="1"/>
          </p:cNvSpPr>
          <p:nvPr>
            <p:ph type="title"/>
          </p:nvPr>
        </p:nvSpPr>
        <p:spPr/>
        <p:txBody>
          <a:bodyPr/>
          <a:lstStyle/>
          <a:p>
            <a:endParaRPr lang="ru-RU"/>
          </a:p>
        </p:txBody>
      </p:sp>
    </p:spTree>
    <p:extLst>
      <p:ext uri="{BB962C8B-B14F-4D97-AF65-F5344CB8AC3E}">
        <p14:creationId xmlns:p14="http://schemas.microsoft.com/office/powerpoint/2010/main" val="17077853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r>
              <a:rPr lang="ru-RU" dirty="0"/>
              <a:t>В 1446 году </a:t>
            </a:r>
            <a:r>
              <a:rPr lang="ru-RU" dirty="0" err="1" smtClean="0"/>
              <a:t>Абул-хаир</a:t>
            </a:r>
            <a:r>
              <a:rPr lang="ru-RU" dirty="0" smtClean="0"/>
              <a:t> </a:t>
            </a:r>
            <a:r>
              <a:rPr lang="ru-RU" dirty="0"/>
              <a:t>перенес столицу в </a:t>
            </a:r>
            <a:r>
              <a:rPr lang="ru-RU" dirty="0" err="1"/>
              <a:t>Сыганак</a:t>
            </a:r>
            <a:r>
              <a:rPr lang="ru-RU" dirty="0"/>
              <a:t> — городище на востоке современной </a:t>
            </a:r>
            <a:r>
              <a:rPr lang="ru-RU" dirty="0" err="1"/>
              <a:t>Кызылординской</a:t>
            </a:r>
            <a:r>
              <a:rPr lang="ru-RU" dirty="0"/>
              <a:t> области Казахстана, в 20 км севернее реки Сырдарьи. От этой реки до города вырыли длинный канал, для обеспечения водой. Этот канал назвали Тюмень-Арык. Сегодня </a:t>
            </a:r>
            <a:r>
              <a:rPr lang="ru-RU" dirty="0" smtClean="0"/>
              <a:t>там стоит </a:t>
            </a:r>
            <a:r>
              <a:rPr lang="ru-RU" dirty="0"/>
              <a:t>железнодорожная станция, которая так и называется – Тюмень-Арык.</a:t>
            </a:r>
          </a:p>
          <a:p>
            <a:endParaRPr lang="ru-RU" dirty="0"/>
          </a:p>
        </p:txBody>
      </p:sp>
      <p:sp>
        <p:nvSpPr>
          <p:cNvPr id="3" name="Заголовок 2"/>
          <p:cNvSpPr>
            <a:spLocks noGrp="1"/>
          </p:cNvSpPr>
          <p:nvPr>
            <p:ph type="title"/>
          </p:nvPr>
        </p:nvSpPr>
        <p:spPr/>
        <p:txBody>
          <a:bodyPr/>
          <a:lstStyle/>
          <a:p>
            <a:endParaRPr lang="ru-RU"/>
          </a:p>
        </p:txBody>
      </p:sp>
    </p:spTree>
    <p:extLst>
      <p:ext uri="{BB962C8B-B14F-4D97-AF65-F5344CB8AC3E}">
        <p14:creationId xmlns:p14="http://schemas.microsoft.com/office/powerpoint/2010/main" val="253482161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Бумажная">
  <a:themeElements>
    <a:clrScheme name="Бумажная">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Бумажная">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Бумажная">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1547</TotalTime>
  <Words>1589</Words>
  <Application>Microsoft Office PowerPoint</Application>
  <PresentationFormat>Экран (4:3)</PresentationFormat>
  <Paragraphs>110</Paragraphs>
  <Slides>38</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38</vt:i4>
      </vt:variant>
    </vt:vector>
  </HeadingPairs>
  <TitlesOfParts>
    <vt:vector size="41" baseType="lpstr">
      <vt:lpstr>Constantia</vt:lpstr>
      <vt:lpstr>Wingdings 2</vt:lpstr>
      <vt:lpstr>Бумажная</vt:lpstr>
      <vt:lpstr>История Церкви Адвентистов Седьмого Дня города Тюмень</vt:lpstr>
      <vt:lpstr>Согласно музею археологии, находящемся на Андреевском озере, первые жители Тюмени были угры, и жили тут уже 5 тысяч лет назад.  То есть не было еще Моисея и закона, а на нашей земле уже жили предки финов, венгров, хантов, манси и других северных народов.</vt:lpstr>
      <vt:lpstr> </vt:lpstr>
      <vt:lpstr>   Первое упоминание о Тюмени   связанно с Чингиз ханом.</vt:lpstr>
      <vt:lpstr>Из числа известных науке документов город впервые появляется на карте Каталонского атласа в 1375 году как «Singui», центр Тюменского вилайета. </vt:lpstr>
      <vt:lpstr>Презентация PowerPoint</vt:lpstr>
      <vt:lpstr>Презентация PowerPoint</vt:lpstr>
      <vt:lpstr>Презентация PowerPoint</vt:lpstr>
      <vt:lpstr>Презентация PowerPoint</vt:lpstr>
      <vt:lpstr>Уже в картах середины XVI века город называется Тюменью: на карте Антония Вида (ок. 1537 года) — TYMENWILKY ,название указано большим кеглем чем Ташкент.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Пресвитеры за работой</vt:lpstr>
      <vt:lpstr>Презентация PowerPoint</vt:lpstr>
      <vt:lpstr>            Посвящение церкви.</vt:lpstr>
      <vt:lpstr>На концерт христианской песни приехало 500 участников из различных церквей</vt:lpstr>
      <vt:lpstr>Презентация PowerPoint</vt:lpstr>
      <vt:lpstr>Презентация PowerPoint</vt:lpstr>
      <vt:lpstr>Список известных нам служителей церкви с 1914 года по настоящее время</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История Церкви Адвентистов Седьмого Дня города Тюмень</dc:title>
  <dc:creator>Сергей</dc:creator>
  <cp:lastModifiedBy>Алексей БАЗА</cp:lastModifiedBy>
  <cp:revision>156</cp:revision>
  <dcterms:created xsi:type="dcterms:W3CDTF">2014-04-07T03:06:31Z</dcterms:created>
  <dcterms:modified xsi:type="dcterms:W3CDTF">2014-05-05T01:27:09Z</dcterms:modified>
</cp:coreProperties>
</file>